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I_DU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C8BA6"/>
                </a:solidFill>
              </a:rPr>
              <a:t>TUỔI TRẺ TP.HCM · Hướng dẫn chi tiết cho cơ sở Đoàn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I">
    <p:bg>
      <p:bgPr>
        <a:solidFill>
          <a:srgbClr val="0F2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051560"/>
            <a:ext cx="4572000" cy="4572000"/>
          </a:xfrm>
          <a:prstGeom prst="ellipse">
            <a:avLst/>
          </a:prstGeom>
          <a:solidFill>
            <a:srgbClr val="1D5FD1">
              <a:alpha val="30000"/>
            </a:srgbClr>
          </a:solidFill>
          <a:ln w="12700">
            <a:solidFill>
              <a:srgbClr val="1D5FD1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0" y="1554480"/>
            <a:ext cx="3566160" cy="3566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0" descr="Biểu trưng Đại hội I Đoàn TNCS Hồ Chí Minh TP. Hồ Chí Min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0" y="1828800"/>
            <a:ext cx="3017520" cy="3017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5B400"/>
                </a:solidFill>
              </a:rPr>
              <a:t>TUỔI TRẺ TP.HCM · TUỔI TRẺ THÀNH PHỐ BÁC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828800"/>
            <a:ext cx="6400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Hướng dẫn chi tiết cho cơ sở Đoàn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61188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</a:rPr>
              <a:t>Dành cho </a:t>
            </a:r>
            <a:r>
              <a:rPr lang="en-US" sz="1800" b="1" dirty="0">
                <a:solidFill>
                  <a:srgbClr val="CADCFC"/>
                </a:solidFill>
              </a:rPr>
              <a:t>Admin cơ sở Đoàn</a:t>
            </a:r>
            <a:r>
              <a:rPr lang="en-US" sz="1800" dirty="0">
                <a:solidFill>
                  <a:srgbClr val="CADCFC"/>
                </a:solidFill>
              </a:rPr>
              <a:t> và </a:t>
            </a:r>
            <a:r>
              <a:rPr lang="en-US" sz="1800" b="1" dirty="0">
                <a:solidFill>
                  <a:srgbClr val="CADCFC"/>
                </a:solidFill>
              </a:rPr>
              <a:t>Nhập liệu cơ sở</a:t>
            </a:r>
            <a:r>
              <a:rPr lang="en-US" sz="1800" dirty="0">
                <a:solidFill>
                  <a:srgbClr val="CADCFC"/>
                </a:solidFill>
              </a:rPr>
              <a:t>: hoạt động, số liệu chỉ tiêu, Bộ chỉ số, Thang điểm thi đua, Công trình thanh niên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475488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dulieuthanhnien.thanhdoantphcm.com.vn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Thành Đoàn Thành phố Hồ Chí Minh · Tháng 10/2026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Nội dung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Ai làm gì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Admin cơ sở / Nhập liệu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7208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35808" y="1691640"/>
            <a:ext cx="548640" cy="54864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3580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035808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Đăng nhập, menu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035808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Mật khẩu, các mục menu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65776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294376" y="1691640"/>
            <a:ext cx="548640" cy="54864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294376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294376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Trạng thái báo cáo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294376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Ai làm tiếp ở mỗi bước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324344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52944" y="1691640"/>
            <a:ext cx="548640" cy="54864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52944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552944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Nhập hoạt động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552944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Kèm minh chứng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582912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11512" y="1691640"/>
            <a:ext cx="548640" cy="548640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1151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811512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Số liệu chỉ tiêu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811512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Của phân hệ, kiểm tra, hạn nộp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77240" y="3931920"/>
            <a:ext cx="548640" cy="54864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77240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777240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Xác thực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777240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Admin cơ sở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807208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035808" y="3931920"/>
            <a:ext cx="548640" cy="54864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3035808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6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3035808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Bộ chỉ số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3035808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Báo cáo số liệu năm 2026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065776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294376" y="3931920"/>
            <a:ext cx="548640" cy="54864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294376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7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5294376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Thang điểm thi đua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5294376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Tự chấm, nộp, giải trình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7324344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52944" y="3931920"/>
            <a:ext cx="548640" cy="54864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7552944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8</a:t>
            </a:r>
            <a:endParaRPr lang="en-US" sz="1600" dirty="0"/>
          </a:p>
        </p:txBody>
      </p:sp>
      <p:sp>
        <p:nvSpPr>
          <p:cNvPr id="46" name="Text 44"/>
          <p:cNvSpPr txBox="1"/>
          <p:nvPr/>
        </p:nvSpPr>
        <p:spPr>
          <a:xfrm>
            <a:off x="7552944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Công trình thanh niên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7552944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Đăng ký, thực hiện, báo cáo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9582912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811512" y="3931920"/>
            <a:ext cx="548640" cy="548640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9811512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9</a:t>
            </a:r>
            <a:endParaRPr lang="en-US" sz="1600" dirty="0"/>
          </a:p>
        </p:txBody>
      </p:sp>
      <p:sp>
        <p:nvSpPr>
          <p:cNvPr id="51" name="Text 49"/>
          <p:cNvSpPr txBox="1"/>
          <p:nvPr/>
        </p:nvSpPr>
        <p:spPr>
          <a:xfrm>
            <a:off x="9811512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Chế độ tập huấn</a:t>
            </a:r>
            <a:endParaRPr lang="en-US" sz="1500" dirty="0"/>
          </a:p>
        </p:txBody>
      </p:sp>
      <p:sp>
        <p:nvSpPr>
          <p:cNvPr id="52" name="Text 50"/>
          <p:cNvSpPr txBox="1"/>
          <p:nvPr/>
        </p:nvSpPr>
        <p:spPr>
          <a:xfrm>
            <a:off x="9811512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Thực hành không ảnh hưởng số thật</a:t>
            </a:r>
            <a:endParaRPr lang="en-US" sz="1200" dirty="0"/>
          </a:p>
        </p:txBody>
      </p:sp>
      <p:sp>
        <p:nvSpPr>
          <p:cNvPr id="53" name="Text 51"/>
          <p:cNvSpPr txBox="1"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Cuối bài: </a:t>
            </a:r>
            <a:r>
              <a:rPr lang="en-US" sz="1300" b="1" dirty="0">
                <a:solidFill>
                  <a:srgbClr val="475A7D"/>
                </a:solidFill>
              </a:rPr>
              <a:t>Câu hỏi thường gặp</a:t>
            </a:r>
            <a:r>
              <a:rPr lang="en-US" sz="1300" dirty="0">
                <a:solidFill>
                  <a:srgbClr val="475A7D"/>
                </a:solidFill>
              </a:rPr>
              <a:t> · Ảnh minh họa dùng dữ liệu mẫu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0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Ai làm gì: Nhập liệu và Admin cơ sở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Mỗi cơ sở Đoàn có </a:t>
            </a:r>
            <a:r>
              <a:rPr lang="en-US" sz="1400" b="1" dirty="0">
                <a:solidFill>
                  <a:srgbClr val="1B2433"/>
                </a:solidFill>
              </a:rPr>
              <a:t>một tài khoản Admin cơ sở</a:t>
            </a:r>
            <a:r>
              <a:rPr lang="en-US" sz="1400" dirty="0">
                <a:solidFill>
                  <a:srgbClr val="1B2433"/>
                </a:solidFill>
              </a:rPr>
              <a:t> do Văn phòng Thành Đoàn cấp. Tài khoản </a:t>
            </a:r>
            <a:r>
              <a:rPr lang="en-US" sz="1400" b="1" dirty="0">
                <a:solidFill>
                  <a:srgbClr val="1B2433"/>
                </a:solidFill>
              </a:rPr>
              <a:t>Nhập liệu</a:t>
            </a:r>
            <a:r>
              <a:rPr lang="en-US" sz="1400" dirty="0">
                <a:solidFill>
                  <a:srgbClr val="1B2433"/>
                </a:solidFill>
              </a:rPr>
              <a:t> cho cán bộ giúp việc: liên hệ Văn phòng Thành Đoàn.</a:t>
            </a:r>
            <a:endParaRPr lang="en-US" sz="1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1672" cy="914400"/>
        </p:xfrm>
        <a:graphic>
          <a:graphicData uri="http://schemas.openxmlformats.org/drawingml/2006/table">
            <a:tbl>
              <a:tblPr/>
              <a:tblGrid>
                <a:gridCol w="7799832"/>
                <a:gridCol w="1645920"/>
                <a:gridCol w="16459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Việc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Nhập liệu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Admin cơ sở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hoạt động, minh chứng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số liệu chỉ tiêu của phân hệ, gửi cơ sở xác thực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Xác thực / trả lại hoạt động, số liệu phân hệ (gửi lên Thành Đoàn)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Bộ chỉ số, báo cáo số liệu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số liệu, minh chứng, điểm tự chấm Thang điểm thi đua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Nộp Thành Đoàn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Bộ chỉ số, bảng điểm thi đua;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giải trình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điểm Tổ chấm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Công trình thanh niên: nhập công trình, điều chỉnh, báo cáo từng công trình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Công trình thanh niên: tải hồ sơ,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gửi đăng ký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,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gửi báo cáo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, hủy công trình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62356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13232" y="573328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13232" y="57332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5696712"/>
            <a:ext cx="10314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Hạn nộp, ngày khóa của từng việc hiện ngay trên trang nhập. Văn phòng Thành Đoàn thông báo thời gian của từng đợt.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Đăng nhập, đổi mật khẩu lần đầu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0292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Mở </a:t>
            </a:r>
            <a:r>
              <a:rPr lang="en-US" sz="1400" b="1" dirty="0">
                <a:solidFill>
                  <a:srgbClr val="1B2433"/>
                </a:solidFill>
              </a:rPr>
              <a:t>dulieuthanhnien.thanhdoantphcm.com.vn</a:t>
            </a:r>
            <a:r>
              <a:rPr lang="en-US" sz="1400" dirty="0">
                <a:solidFill>
                  <a:srgbClr val="1B2433"/>
                </a:solidFill>
              </a:rPr>
              <a:t> › </a:t>
            </a:r>
            <a:r>
              <a:rPr lang="en-US" sz="1400" b="1" dirty="0">
                <a:solidFill>
                  <a:srgbClr val="1B2433"/>
                </a:solidFill>
              </a:rPr>
              <a:t>Đăng nhập</a:t>
            </a:r>
            <a:r>
              <a:rPr lang="en-US" sz="1400" dirty="0">
                <a:solidFill>
                  <a:srgbClr val="1B2433"/>
                </a:solidFill>
              </a:rPr>
              <a:t> › nhập </a:t>
            </a:r>
            <a:r>
              <a:rPr lang="en-US" sz="1400" b="1" dirty="0">
                <a:solidFill>
                  <a:srgbClr val="1B2433"/>
                </a:solidFill>
              </a:rPr>
              <a:t>tên đăng nhập</a:t>
            </a:r>
            <a:r>
              <a:rPr lang="en-US" sz="1400" dirty="0">
                <a:solidFill>
                  <a:srgbClr val="1B2433"/>
                </a:solidFill>
              </a:rPr>
              <a:t>, mật khẩu (không phân biệt chữ hoa thường).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Admin cơ sở: tên dạng </a:t>
            </a:r>
            <a:r>
              <a:rPr lang="en-US" sz="1400" b="1" dirty="0">
                <a:solidFill>
                  <a:srgbClr val="1B2433"/>
                </a:solidFill>
              </a:rPr>
              <a:t>tdtphcm.…</a:t>
            </a:r>
            <a:r>
              <a:rPr lang="en-US" sz="1400" dirty="0">
                <a:solidFill>
                  <a:srgbClr val="1B2433"/>
                </a:solidFill>
              </a:rPr>
              <a:t> do Văn phòng thông báo. Dòng </a:t>
            </a:r>
            <a:r>
              <a:rPr lang="en-US" sz="1400" b="1" dirty="0">
                <a:solidFill>
                  <a:srgbClr val="1B2433"/>
                </a:solidFill>
              </a:rPr>
              <a:t>Chế độ</a:t>
            </a:r>
            <a:r>
              <a:rPr lang="en-US" sz="1400" dirty="0">
                <a:solidFill>
                  <a:srgbClr val="1B2433"/>
                </a:solidFill>
              </a:rPr>
              <a:t> để </a:t>
            </a:r>
            <a:r>
              <a:rPr lang="en-US" sz="1400" b="1" dirty="0">
                <a:solidFill>
                  <a:srgbClr val="1B2433"/>
                </a:solidFill>
              </a:rPr>
              <a:t>Làm việc</a:t>
            </a:r>
            <a:r>
              <a:rPr lang="en-US" sz="1400" dirty="0">
                <a:solidFill>
                  <a:srgbClr val="1B2433"/>
                </a:solidFill>
              </a:rPr>
              <a:t> (Tập huấn khi thực hành).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Lần đầu: hệ thống </a:t>
            </a:r>
            <a:r>
              <a:rPr lang="en-US" sz="1400" b="1" dirty="0">
                <a:solidFill>
                  <a:srgbClr val="1B2433"/>
                </a:solidFill>
              </a:rPr>
              <a:t>chỉ mở trang Đổi mật khẩu</a:t>
            </a:r>
            <a:r>
              <a:rPr lang="en-US" sz="1400" dirty="0">
                <a:solidFill>
                  <a:srgbClr val="1B2433"/>
                </a:solidFill>
              </a:rPr>
              <a:t>. Tối thiểu 8 ký tự, khác mật khẩu cũ, độ mạnh </a:t>
            </a:r>
            <a:r>
              <a:rPr lang="en-US" sz="1400" b="1" dirty="0">
                <a:solidFill>
                  <a:srgbClr val="1B2433"/>
                </a:solidFill>
              </a:rPr>
              <a:t>từ Trung bình trở lên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Tránh tên, ngày sinh, "thanhdoan", "123456". Nên trộn chữ hoa, số, ký tự đặc biệt hoặc dùng một câu dài.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Đổi lúc khác: nút </a:t>
            </a:r>
            <a:r>
              <a:rPr lang="en-US" sz="1400" b="1" dirty="0">
                <a:solidFill>
                  <a:srgbClr val="1B2433"/>
                </a:solidFill>
              </a:rPr>
              <a:t>chìa khóa</a:t>
            </a:r>
            <a:r>
              <a:rPr lang="en-US" sz="1400" dirty="0">
                <a:solidFill>
                  <a:srgbClr val="1B2433"/>
                </a:solidFill>
              </a:rPr>
              <a:t> góc trên bên phải. Dùng máy chung: xong việc bấm </a:t>
            </a:r>
            <a:r>
              <a:rPr lang="en-US" sz="1400" b="1" dirty="0">
                <a:solidFill>
                  <a:srgbClr val="1B2433"/>
                </a:solidFill>
              </a:rPr>
              <a:t>Đăng xuất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861304" y="135331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Trang đăng nhập: ô **Tên đăng nhập**, mật khẩu, dòng **Chế độ**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371600"/>
            <a:ext cx="5760720" cy="34204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879592" y="4883467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Trang đăng nhập: ô </a:t>
            </a:r>
            <a:r>
              <a:rPr lang="en-US" sz="1100" b="1" dirty="0">
                <a:solidFill>
                  <a:srgbClr val="475A7D"/>
                </a:solidFill>
              </a:rPr>
              <a:t>Tên đăng nhập</a:t>
            </a:r>
            <a:r>
              <a:rPr lang="en-US" sz="1100" dirty="0">
                <a:solidFill>
                  <a:srgbClr val="475A7D"/>
                </a:solidFill>
              </a:rPr>
              <a:t>, mật khẩu, dòng </a:t>
            </a:r>
            <a:r>
              <a:rPr lang="en-US" sz="1100" b="1" dirty="0">
                <a:solidFill>
                  <a:srgbClr val="475A7D"/>
                </a:solidFill>
              </a:rPr>
              <a:t>Chế độ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56692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5779008"/>
            <a:ext cx="329184" cy="329184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3232" y="57790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!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5742432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Sai mật khẩu </a:t>
            </a:r>
            <a:r>
              <a:rPr lang="en-US" sz="1300" b="1" dirty="0">
                <a:solidFill>
                  <a:srgbClr val="1B2433"/>
                </a:solidFill>
              </a:rPr>
              <a:t>10 lần</a:t>
            </a:r>
            <a:r>
              <a:rPr lang="en-US" sz="1300" dirty="0">
                <a:solidFill>
                  <a:srgbClr val="1B2433"/>
                </a:solidFill>
              </a:rPr>
              <a:t>: bị chặn đăng nhập 15 phút.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Menu của cơ sở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03504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Menu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Dùng để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Tổng quan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Việc đang chờ, tình hình hoạt động, thẻ số liệu các phân hệ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Xác thực báo cáo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(Admin cơ sở)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Hoạt động, số liệu người nhập đã gửi, chờ xác thực (số vàng trên menu)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Dòng cam "… bị trả lại cần sửa" (Nhập liệu)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Báo cáo bị trả lại, sửa rồi gửi lại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Hoạt động, chiến dịch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› Tháng Thanh niên, Chiến dịch hè, Mùa hè số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Mỗi phân hệ một trang: thẻ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Hoạt động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,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Số liệu chỉ tiêu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Công trình thanh niên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Đăng ký, thực hiện, báo cáo công trình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Bộ chỉ số báo cáo số liệu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› Bộ chỉ số, báo cáo số liệu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Báo cáo số liệu năm theo bộ chỉ số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Bộ chỉ số báo cáo số liệu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› Thang điểm thi đua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Số liệu, minh chứng, tự chấm, nộp bảng điểm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Hỗ trợ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Phản hồi - Góp ý, Câu hỏi thường gặp, các trang hướng dẫn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839712" y="1353312"/>
            <a:ext cx="4818888" cy="287607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Tổng quan: dòng vàng là việc đang chờ. Điện thoại: bấm nút ☰ để mở menu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1371600"/>
            <a:ext cx="4782312" cy="283949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858000" y="4302538"/>
            <a:ext cx="4782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Tổng quan: dòng vàng là việc đang chờ. Điện thoại: bấm nút ☰ để mở menu.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Trạng thái báo cáo: hai cấp và một cấp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Hoạt động</a:t>
            </a:r>
            <a:r>
              <a:rPr lang="en-US" sz="1500" dirty="0">
                <a:solidFill>
                  <a:srgbClr val="0F2A5F"/>
                </a:solidFill>
              </a:rPr>
              <a:t> và </a:t>
            </a:r>
            <a:r>
              <a:rPr lang="en-US" sz="1500" b="1" dirty="0">
                <a:solidFill>
                  <a:srgbClr val="0F2A5F"/>
                </a:solidFill>
              </a:rPr>
              <a:t>số liệu chỉ tiêu của phân hệ</a:t>
            </a:r>
            <a:r>
              <a:rPr lang="en-US" sz="1500" dirty="0">
                <a:solidFill>
                  <a:srgbClr val="0F2A5F"/>
                </a:solidFill>
              </a:rPr>
              <a:t>: cơ sở xác thực, rồi Thành Đoàn duyệt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8745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Nháp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286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Người nhập sửa, gửi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090672" y="2176272"/>
            <a:ext cx="256032" cy="274320"/>
          </a:xfrm>
          <a:prstGeom prst="rightArrow">
            <a:avLst/>
          </a:prstGeom>
          <a:solidFill>
            <a:srgbClr val="7C8BA6"/>
          </a:solidFill>
          <a:ln w="12700">
            <a:solidFill>
              <a:srgbClr val="7C8BA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10712" y="178308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47872" y="18745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Chờ cơ sở xác thực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547872" y="2286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Admin cơ sở xác thực / trả lại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52744" y="2176272"/>
            <a:ext cx="256032" cy="274320"/>
          </a:xfrm>
          <a:prstGeom prst="rightArrow">
            <a:avLst/>
          </a:prstGeom>
          <a:solidFill>
            <a:srgbClr val="7C8BA6"/>
          </a:solidFill>
          <a:ln w="12700">
            <a:solidFill>
              <a:srgbClr val="7C8BA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72784" y="178308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DBEAFE"/>
          </a:solidFill>
          <a:ln w="12700">
            <a:solidFill>
              <a:srgbClr val="DBEAF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9944" y="18745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Chờ Thành Đoàn duyệt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09944" y="2286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Cơ sở chờ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814816" y="2176272"/>
            <a:ext cx="256032" cy="274320"/>
          </a:xfrm>
          <a:prstGeom prst="rightArrow">
            <a:avLst/>
          </a:prstGeom>
          <a:solidFill>
            <a:srgbClr val="7C8BA6"/>
          </a:solidFill>
          <a:ln w="12700">
            <a:solidFill>
              <a:srgbClr val="7C8BA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34856" y="178308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272016" y="18745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Đã duyệt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272016" y="2286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Tính vào tổng hợp, trang công khai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410712" y="3017520"/>
            <a:ext cx="2468880" cy="868680"/>
          </a:xfrm>
          <a:prstGeom prst="roundRect">
            <a:avLst>
              <a:gd name="adj" fmla="val 8421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547872" y="307238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A251D"/>
                </a:solidFill>
              </a:rPr>
              <a:t>Cơ sở trả lại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3547872" y="341985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Người nhập sửa theo lý do, gửi lại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72784" y="3017520"/>
            <a:ext cx="2468880" cy="868680"/>
          </a:xfrm>
          <a:prstGeom prst="roundRect">
            <a:avLst>
              <a:gd name="adj" fmla="val 8421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9944" y="307238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A251D"/>
                </a:solidFill>
              </a:rPr>
              <a:t>Thành Đoàn trả lại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9944" y="341985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Admin cơ sở sửa, hoặc trả tiếp người nhập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Bộ chỉ số</a:t>
            </a:r>
            <a:r>
              <a:rPr lang="en-US" sz="1500" dirty="0">
                <a:solidFill>
                  <a:srgbClr val="0F2A5F"/>
                </a:solidFill>
              </a:rPr>
              <a:t> và </a:t>
            </a:r>
            <a:r>
              <a:rPr lang="en-US" sz="1500" b="1" dirty="0">
                <a:solidFill>
                  <a:srgbClr val="0F2A5F"/>
                </a:solidFill>
              </a:rPr>
              <a:t>Thang điểm thi đua</a:t>
            </a:r>
            <a:r>
              <a:rPr lang="en-US" sz="1500" dirty="0">
                <a:solidFill>
                  <a:srgbClr val="0F2A5F"/>
                </a:solidFill>
              </a:rPr>
              <a:t>: một cấp, Admin cơ sở nộp thẳng Thành Đoàn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526280"/>
          <a:ext cx="1109167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1655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Các trạng thái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Bộ chỉ số, báo cáo số liệu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Đang nhập → (Admin cơ sở nộp)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Đã nộp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→ (Thành Đoàn)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Đã xác nhận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. Bị trả lại thì về Đang nhập.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Thang điểm thi đua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Đơn vị đang nhập → (Admin cơ sở nộp)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Đã nộp Thành Đoàn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→ các Tổ chấm → (Văn phòng)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Đã chốt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28" name="Text 25"/>
          <p:cNvSpPr txBox="1"/>
          <p:nvPr/>
        </p:nvSpPr>
        <p:spPr>
          <a:xfrm>
            <a:off x="548640" y="5897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Mọi thao tác đều được ghi lại: xem ở </a:t>
            </a:r>
            <a:r>
              <a:rPr lang="en-US" sz="1200" b="1" dirty="0">
                <a:solidFill>
                  <a:srgbClr val="475A7D"/>
                </a:solidFill>
              </a:rPr>
              <a:t>Lịch sử</a:t>
            </a:r>
            <a:r>
              <a:rPr lang="en-US" sz="1200" dirty="0">
                <a:solidFill>
                  <a:srgbClr val="475A7D"/>
                </a:solidFill>
              </a:rPr>
              <a:t> (số liệu, bảng điểm) hoặc </a:t>
            </a:r>
            <a:r>
              <a:rPr lang="en-US" sz="1200" b="1" dirty="0">
                <a:solidFill>
                  <a:srgbClr val="475A7D"/>
                </a:solidFill>
              </a:rPr>
              <a:t>Quá trình xử lý</a:t>
            </a:r>
            <a:r>
              <a:rPr lang="en-US" sz="1200" dirty="0">
                <a:solidFill>
                  <a:srgbClr val="475A7D"/>
                </a:solidFill>
              </a:rPr>
              <a:t> (hoạt động).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Nhập hoạt động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Hoạt động, chiến dịch › chọn phân hệ › thẻ </a:t>
            </a:r>
            <a:r>
              <a:rPr lang="en-US" sz="1300" b="1" dirty="0">
                <a:solidFill>
                  <a:srgbClr val="1D5FD1"/>
                </a:solidFill>
              </a:rPr>
              <a:t>Hoạt động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029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Bấm </a:t>
            </a:r>
            <a:r>
              <a:rPr lang="en-US" sz="1400" b="1" dirty="0">
                <a:solidFill>
                  <a:srgbClr val="1B2433"/>
                </a:solidFill>
              </a:rPr>
              <a:t>+ Nhập hoạt động</a:t>
            </a:r>
            <a:r>
              <a:rPr lang="en-US" sz="1400" dirty="0">
                <a:solidFill>
                  <a:srgbClr val="1B2433"/>
                </a:solidFill>
              </a:rPr>
              <a:t> (hoặc nút </a:t>
            </a:r>
            <a:r>
              <a:rPr lang="en-US" sz="1400" b="1" dirty="0">
                <a:solidFill>
                  <a:srgbClr val="1B2433"/>
                </a:solidFill>
              </a:rPr>
              <a:t>+ tên phân hệ</a:t>
            </a:r>
            <a:r>
              <a:rPr lang="en-US" sz="1400" dirty="0">
                <a:solidFill>
                  <a:srgbClr val="1B2433"/>
                </a:solidFill>
              </a:rPr>
              <a:t> ở Tổng quan).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Điền </a:t>
            </a:r>
            <a:r>
              <a:rPr lang="en-US" sz="1400" b="1" dirty="0">
                <a:solidFill>
                  <a:srgbClr val="1B2433"/>
                </a:solidFill>
              </a:rPr>
              <a:t>Tên</a:t>
            </a:r>
            <a:r>
              <a:rPr lang="en-US" sz="1400" dirty="0">
                <a:solidFill>
                  <a:srgbClr val="1B2433"/>
                </a:solidFill>
              </a:rPr>
              <a:t>, </a:t>
            </a:r>
            <a:r>
              <a:rPr lang="en-US" sz="1400" b="1" dirty="0">
                <a:solidFill>
                  <a:srgbClr val="1B2433"/>
                </a:solidFill>
              </a:rPr>
              <a:t>Ngày tổ chức</a:t>
            </a:r>
            <a:r>
              <a:rPr lang="en-US" sz="1400" dirty="0">
                <a:solidFill>
                  <a:srgbClr val="1B2433"/>
                </a:solidFill>
              </a:rPr>
              <a:t> (bắt buộc), số người tham gia, loại hoạt động, địa điểm; Chiến dịch hè chọn thêm chiến dịch, địa bàn.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Dán </a:t>
            </a:r>
            <a:r>
              <a:rPr lang="en-US" sz="1400" b="1" dirty="0">
                <a:solidFill>
                  <a:srgbClr val="1B2433"/>
                </a:solidFill>
              </a:rPr>
              <a:t>link minh chứng</a:t>
            </a:r>
            <a:r>
              <a:rPr lang="en-US" sz="1400" dirty="0">
                <a:solidFill>
                  <a:srgbClr val="1B2433"/>
                </a:solidFill>
              </a:rPr>
              <a:t> (bài Facebook, website…).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B2433"/>
                </a:solidFill>
              </a:rPr>
              <a:t>Lưu nháp</a:t>
            </a:r>
            <a:r>
              <a:rPr lang="en-US" sz="1400" dirty="0">
                <a:solidFill>
                  <a:srgbClr val="1B2433"/>
                </a:solidFill>
              </a:rPr>
              <a:t> hoặc gửi. Người nhập gửi → </a:t>
            </a:r>
            <a:r>
              <a:rPr lang="en-US" sz="1400" b="1" dirty="0">
                <a:solidFill>
                  <a:srgbClr val="1B2433"/>
                </a:solidFill>
              </a:rPr>
              <a:t>Chờ cơ sở xác thực</a:t>
            </a:r>
            <a:r>
              <a:rPr lang="en-US" sz="1400" dirty="0">
                <a:solidFill>
                  <a:srgbClr val="1B2433"/>
                </a:solidFill>
              </a:rPr>
              <a:t>; Admin cơ sở gửi → lên thẳng Thành Đoàn.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160520"/>
            <a:ext cx="5029200" cy="2057400"/>
          </a:xfrm>
          <a:prstGeom prst="roundRect">
            <a:avLst>
              <a:gd name="adj" fmla="val 355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4251960"/>
            <a:ext cx="4663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2433"/>
                </a:solidFill>
              </a:rPr>
              <a:t>Ảnh / tệp: bấm tên hoạt động › </a:t>
            </a:r>
            <a:r>
              <a:rPr lang="en-US" sz="1200" b="1" dirty="0">
                <a:solidFill>
                  <a:srgbClr val="1B2433"/>
                </a:solidFill>
              </a:rPr>
              <a:t>Minh chứng</a:t>
            </a:r>
            <a:r>
              <a:rPr lang="en-US" sz="1200" dirty="0">
                <a:solidFill>
                  <a:srgbClr val="1B2433"/>
                </a:solidFill>
              </a:rPr>
              <a:t>. JPG/PNG/WebP, PDF, .docx, .xlsx ≤ </a:t>
            </a:r>
            <a:r>
              <a:rPr lang="en-US" sz="1200" b="1" dirty="0">
                <a:solidFill>
                  <a:srgbClr val="1B2433"/>
                </a:solidFill>
              </a:rPr>
              <a:t>5 MB</a:t>
            </a:r>
            <a:r>
              <a:rPr lang="en-US" sz="1200" dirty="0">
                <a:solidFill>
                  <a:srgbClr val="1B2433"/>
                </a:solidFill>
              </a:rPr>
              <a:t>/tệp, 20 mục.</a:t>
            </a:r>
            <a:endParaRPr lang="en-US" sz="12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2433"/>
                </a:solidFill>
              </a:rPr>
              <a:t>Làm chung: đơn vị </a:t>
            </a:r>
            <a:r>
              <a:rPr lang="en-US" sz="1200" b="1" dirty="0">
                <a:solidFill>
                  <a:srgbClr val="1B2433"/>
                </a:solidFill>
              </a:rPr>
              <a:t>chủ trì</a:t>
            </a:r>
            <a:r>
              <a:rPr lang="en-US" sz="1200" dirty="0">
                <a:solidFill>
                  <a:srgbClr val="1B2433"/>
                </a:solidFill>
              </a:rPr>
              <a:t> nhập, ghi đơn vị khác vào </a:t>
            </a:r>
            <a:r>
              <a:rPr lang="en-US" sz="1200" b="1" dirty="0">
                <a:solidFill>
                  <a:srgbClr val="1B2433"/>
                </a:solidFill>
              </a:rPr>
              <a:t>Đơn vị phối hợp</a:t>
            </a:r>
            <a:r>
              <a:rPr lang="en-US" sz="1200" dirty="0">
                <a:solidFill>
                  <a:srgbClr val="1B2433"/>
                </a:solidFill>
              </a:rPr>
              <a:t>.</a:t>
            </a:r>
            <a:endParaRPr lang="en-US" sz="12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2433"/>
                </a:solidFill>
              </a:rPr>
              <a:t>Cảnh báo </a:t>
            </a:r>
            <a:r>
              <a:rPr lang="en-US" sz="1200" b="1" dirty="0">
                <a:solidFill>
                  <a:srgbClr val="1B2433"/>
                </a:solidFill>
              </a:rPr>
              <a:t>nghi trùng</a:t>
            </a:r>
            <a:r>
              <a:rPr lang="en-US" sz="1200" dirty="0">
                <a:solidFill>
                  <a:srgbClr val="1B2433"/>
                </a:solidFill>
              </a:rPr>
              <a:t> chỉ để kiểm tra, không chặn gửi. Chỉ sửa khi </a:t>
            </a:r>
            <a:r>
              <a:rPr lang="en-US" sz="1200" b="1" dirty="0">
                <a:solidFill>
                  <a:srgbClr val="1B2433"/>
                </a:solidFill>
              </a:rPr>
              <a:t>Nháp</a:t>
            </a:r>
            <a:r>
              <a:rPr lang="en-US" sz="1200" dirty="0">
                <a:solidFill>
                  <a:srgbClr val="1B2433"/>
                </a:solidFill>
              </a:rPr>
              <a:t> / </a:t>
            </a:r>
            <a:r>
              <a:rPr lang="en-US" sz="1200" b="1" dirty="0">
                <a:solidFill>
                  <a:srgbClr val="1B2433"/>
                </a:solidFill>
              </a:rPr>
              <a:t>bị trả lại</a:t>
            </a:r>
            <a:r>
              <a:rPr lang="en-US" sz="1200" dirty="0">
                <a:solidFill>
                  <a:srgbClr val="1B2433"/>
                </a:solidFill>
              </a:rPr>
              <a:t>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9" name="Image 0" descr="Form nhập hoạt độ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Form nhập hoạt động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Số liệu chỉ tiêu của phân hệ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Hoạt động, chiến dịch › Chiến dịch hè / Mùa hè số › thẻ </a:t>
            </a:r>
            <a:r>
              <a:rPr lang="en-US" sz="1300" b="1" dirty="0">
                <a:solidFill>
                  <a:srgbClr val="1D5FD1"/>
                </a:solidFill>
              </a:rPr>
              <a:t>Số liệu chỉ tiêu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0292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Điền cột </a:t>
            </a:r>
            <a:r>
              <a:rPr lang="en-US" sz="1400" b="1" dirty="0">
                <a:solidFill>
                  <a:srgbClr val="1B2433"/>
                </a:solidFill>
              </a:rPr>
              <a:t>Thực hiện</a:t>
            </a:r>
            <a:r>
              <a:rPr lang="en-US" sz="1400" dirty="0">
                <a:solidFill>
                  <a:srgbClr val="1B2433"/>
                </a:solidFill>
              </a:rPr>
              <a:t> (màu xanh). Ô viền đỏ là chỉ tiêu </a:t>
            </a:r>
            <a:r>
              <a:rPr lang="en-US" sz="1400" b="1" dirty="0">
                <a:solidFill>
                  <a:srgbClr val="1B2433"/>
                </a:solidFill>
              </a:rPr>
              <a:t>bắt buộc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Bấm </a:t>
            </a:r>
            <a:r>
              <a:rPr lang="en-US" sz="1400" b="1" dirty="0">
                <a:solidFill>
                  <a:srgbClr val="1B2433"/>
                </a:solidFill>
              </a:rPr>
              <a:t>Lưu</a:t>
            </a:r>
            <a:r>
              <a:rPr lang="en-US" sz="1400" dirty="0">
                <a:solidFill>
                  <a:srgbClr val="1B2433"/>
                </a:solidFill>
              </a:rPr>
              <a:t> trên thanh lưu ở đáy màn hình (hoặc </a:t>
            </a:r>
            <a:r>
              <a:rPr lang="en-US" sz="1400" b="1" dirty="0">
                <a:solidFill>
                  <a:srgbClr val="1B2433"/>
                </a:solidFill>
              </a:rPr>
              <a:t>Ctrl+S</a:t>
            </a:r>
            <a:r>
              <a:rPr lang="en-US" sz="1400" dirty="0">
                <a:solidFill>
                  <a:srgbClr val="1B2433"/>
                </a:solidFill>
              </a:rPr>
              <a:t>). Lưu nhiều lần được.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Dòng cần minh chứng: bấm </a:t>
            </a:r>
            <a:r>
              <a:rPr lang="en-US" sz="1400" b="1" dirty="0">
                <a:solidFill>
                  <a:srgbClr val="1B2433"/>
                </a:solidFill>
              </a:rPr>
              <a:t>kẹp giấy</a:t>
            </a:r>
            <a:r>
              <a:rPr lang="en-US" sz="1400" dirty="0">
                <a:solidFill>
                  <a:srgbClr val="1B2433"/>
                </a:solidFill>
              </a:rPr>
              <a:t> để thêm tệp / link.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Bấm </a:t>
            </a:r>
            <a:r>
              <a:rPr lang="en-US" sz="1400" b="1" dirty="0">
                <a:solidFill>
                  <a:srgbClr val="1B2433"/>
                </a:solidFill>
              </a:rPr>
              <a:t>Kiểm tra số liệu</a:t>
            </a:r>
            <a:r>
              <a:rPr lang="en-US" sz="1400" dirty="0">
                <a:solidFill>
                  <a:srgbClr val="1B2433"/>
                </a:solidFill>
              </a:rPr>
              <a:t>, rồi bấm gửi trên thanh </a:t>
            </a:r>
            <a:r>
              <a:rPr lang="en-US" sz="1400" b="1" dirty="0">
                <a:solidFill>
                  <a:srgbClr val="1B2433"/>
                </a:solidFill>
              </a:rPr>
              <a:t>Báo cáo số liệu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572000"/>
          <a:ext cx="50292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657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Cách nhập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Ý nghĩa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Để trống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Không áp dụng với đơn vị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Có áp dụng nhưng không phát sinh. Chỉ tiêu bắt buộc phải có số, kể cả 0.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8" name="Image 0" descr="Mùa hè số › Số liệu chỉ tiêu: cột Mục tiêu, MT tự đặt, Thực hiện, Đạ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Mùa hè số › Số liệu chỉ tiêu: cột Mục tiêu, MT tự đặt, Thực hiện, Đạt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Đọc biểu, nhập bằng Excel, sau khi gửi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6309360" cy="4846320"/>
          </a:xfrm>
          <a:prstGeom prst="roundRect">
            <a:avLst>
              <a:gd name="adj" fmla="val 1509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087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Đọc biểu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965960"/>
            <a:ext cx="585216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Chỉ hiện chỉ tiêu </a:t>
            </a:r>
            <a:r>
              <a:rPr lang="en-US" sz="1300" b="1" dirty="0">
                <a:solidFill>
                  <a:srgbClr val="1B2433"/>
                </a:solidFill>
              </a:rPr>
              <a:t>áp dụng cho loại đơn vị của bạn</a:t>
            </a:r>
            <a:r>
              <a:rPr lang="en-US" sz="1300" dirty="0">
                <a:solidFill>
                  <a:srgbClr val="1B2433"/>
                </a:solidFill>
              </a:rPr>
              <a:t>; dòng đầu ghi số chỉ tiêu bị ẩn.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Nút </a:t>
            </a:r>
            <a:r>
              <a:rPr lang="en-US" sz="1300" b="1" dirty="0">
                <a:solidFill>
                  <a:srgbClr val="1B2433"/>
                </a:solidFill>
              </a:rPr>
              <a:t>ⓘ</a:t>
            </a:r>
            <a:r>
              <a:rPr lang="en-US" sz="1300" dirty="0">
                <a:solidFill>
                  <a:srgbClr val="1B2433"/>
                </a:solidFill>
              </a:rPr>
              <a:t> cạnh tên: định nghĩa, ràng buộc, yêu cầu minh chứng.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b="1" dirty="0">
                <a:solidFill>
                  <a:srgbClr val="1B2433"/>
                </a:solidFill>
              </a:rPr>
              <a:t>Mục tiêu</a:t>
            </a:r>
            <a:r>
              <a:rPr lang="en-US" sz="1300" dirty="0">
                <a:solidFill>
                  <a:srgbClr val="1B2433"/>
                </a:solidFill>
              </a:rPr>
              <a:t> do Thành Đoàn giao; </a:t>
            </a:r>
            <a:r>
              <a:rPr lang="en-US" sz="1300" b="1" dirty="0">
                <a:solidFill>
                  <a:srgbClr val="1B2433"/>
                </a:solidFill>
              </a:rPr>
              <a:t>Đạt</a:t>
            </a:r>
            <a:r>
              <a:rPr lang="en-US" sz="1300" dirty="0">
                <a:solidFill>
                  <a:srgbClr val="1B2433"/>
                </a:solidFill>
              </a:rPr>
              <a:t> tự tính. Admin cơ sở có thể ghi </a:t>
            </a:r>
            <a:r>
              <a:rPr lang="en-US" sz="1300" b="1" dirty="0">
                <a:solidFill>
                  <a:srgbClr val="1B2433"/>
                </a:solidFill>
              </a:rPr>
              <a:t>MT tự đặt</a:t>
            </a:r>
            <a:r>
              <a:rPr lang="en-US" sz="1300" dirty="0">
                <a:solidFill>
                  <a:srgbClr val="1B2433"/>
                </a:solidFill>
              </a:rPr>
              <a:t> (không cần duyệt, không tính tổng hợp toàn Thành).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Nhãn: Chưa nhập · Thiếu minh chứng · Chưa lưu · Đã nhập · Chờ duyệt · Đã duyệt · Bị trả lại. Đầu nhóm ghi </a:t>
            </a:r>
            <a:r>
              <a:rPr lang="en-US" sz="1300" b="1" dirty="0">
                <a:solidFill>
                  <a:srgbClr val="1B2433"/>
                </a:solidFill>
              </a:rPr>
              <a:t>"Đã nhập x/y"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b="1" dirty="0">
                <a:solidFill>
                  <a:srgbClr val="1B2433"/>
                </a:solidFill>
              </a:rPr>
              <a:t>Chỉ hiện chỉ tiêu cần làm</a:t>
            </a:r>
            <a:r>
              <a:rPr lang="en-US" sz="1300" dirty="0">
                <a:solidFill>
                  <a:srgbClr val="1B2433"/>
                </a:solidFill>
              </a:rPr>
              <a:t>: còn trống, thiếu minh chứng, có lỗi / cảnh báo.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132320" y="1371600"/>
            <a:ext cx="4507992" cy="2697480"/>
          </a:xfrm>
          <a:prstGeom prst="roundRect">
            <a:avLst>
              <a:gd name="adj" fmla="val 2712"/>
            </a:avLst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60920" y="15087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Nhập bằng Excel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360920" y="1965960"/>
            <a:ext cx="4069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b="1" dirty="0">
                <a:solidFill>
                  <a:srgbClr val="1B2433"/>
                </a:solidFill>
              </a:rPr>
              <a:t>Tải mẫu</a:t>
            </a:r>
            <a:r>
              <a:rPr lang="en-US" sz="1300" dirty="0">
                <a:solidFill>
                  <a:srgbClr val="1B2433"/>
                </a:solidFill>
              </a:rPr>
              <a:t> › điền (không đổi cột mã, dòng tiêu đề).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b="1" dirty="0">
                <a:solidFill>
                  <a:srgbClr val="1B2433"/>
                </a:solidFill>
              </a:rPr>
              <a:t>Nhập từ Excel</a:t>
            </a:r>
            <a:r>
              <a:rPr lang="en-US" sz="1300" dirty="0">
                <a:solidFill>
                  <a:srgbClr val="1B2433"/>
                </a:solidFill>
              </a:rPr>
              <a:t> › số hiện lên biểu, dòng lỗi màu đỏ.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Kiểm tra rồi bấm </a:t>
            </a:r>
            <a:r>
              <a:rPr lang="en-US" sz="1300" b="1" dirty="0">
                <a:solidFill>
                  <a:srgbClr val="1B2433"/>
                </a:solidFill>
              </a:rPr>
              <a:t>Lưu</a:t>
            </a:r>
            <a:r>
              <a:rPr lang="en-US" sz="1300" dirty="0">
                <a:solidFill>
                  <a:srgbClr val="1B2433"/>
                </a:solidFill>
              </a:rPr>
              <a:t>. Nhập Excel </a:t>
            </a:r>
            <a:r>
              <a:rPr lang="en-US" sz="1300" b="1" dirty="0">
                <a:solidFill>
                  <a:srgbClr val="1B2433"/>
                </a:solidFill>
              </a:rPr>
              <a:t>chưa tự lưu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132320" y="4297680"/>
            <a:ext cx="4507992" cy="1920240"/>
          </a:xfrm>
          <a:prstGeom prst="roundRect">
            <a:avLst>
              <a:gd name="adj" fmla="val 3810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60920" y="44348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Sau khi gửi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4846320"/>
            <a:ext cx="4069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Đang chờ xác thực / duyệt: người nhập không sửa được.</a:t>
            </a:r>
            <a:endParaRPr lang="en-US" sz="13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Đã duyệt vẫn sửa được (nếu chưa khóa): về </a:t>
            </a:r>
            <a:r>
              <a:rPr lang="en-US" sz="1300" b="1" dirty="0">
                <a:solidFill>
                  <a:srgbClr val="1B2433"/>
                </a:solidFill>
              </a:rPr>
              <a:t>Nháp</a:t>
            </a:r>
            <a:r>
              <a:rPr lang="en-US" sz="1300" dirty="0">
                <a:solidFill>
                  <a:srgbClr val="1B2433"/>
                </a:solidFill>
              </a:rPr>
              <a:t>, phải gửi lại.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Kiểm tra số liệu trước khi gửi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Bấm </a:t>
            </a:r>
            <a:r>
              <a:rPr lang="en-US" sz="1400" b="1" dirty="0">
                <a:solidFill>
                  <a:srgbClr val="1B2433"/>
                </a:solidFill>
              </a:rPr>
              <a:t>Kiểm tra số liệu</a:t>
            </a:r>
            <a:r>
              <a:rPr lang="en-US" sz="1400" dirty="0">
                <a:solidFill>
                  <a:srgbClr val="1B2433"/>
                </a:solidFill>
              </a:rPr>
              <a:t> hoặc bấm gửi — hệ thống tự kiểm tra. Dòng "N lỗi / M cảnh báo" hiện dưới thanh Báo cáo số liệu; </a:t>
            </a:r>
            <a:r>
              <a:rPr lang="en-US" sz="1400" b="1" dirty="0">
                <a:solidFill>
                  <a:srgbClr val="1B2433"/>
                </a:solidFill>
              </a:rPr>
              <a:t>Xem chi tiết</a:t>
            </a:r>
            <a:r>
              <a:rPr lang="en-US" sz="1400" dirty="0">
                <a:solidFill>
                  <a:srgbClr val="1B2433"/>
                </a:solidFill>
              </a:rPr>
              <a:t>, bấm từng dòng để tới đúng chỉ tiêu.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449824" cy="2606040"/>
          </a:xfrm>
          <a:prstGeom prst="roundRect">
            <a:avLst>
              <a:gd name="adj" fmla="val 2807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07568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DA251D"/>
                </a:solidFill>
              </a:rPr>
              <a:t>Lỗi — không gửi được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60320"/>
            <a:ext cx="50292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Chỉ tiêu bắt buộc còn trống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Thiếu minh chứng bắt buộc khi có số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Số mâu thuẫn giữa hai chỉ tiêu ("không được lớn hơn …")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→ Sửa hết rồi gửi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90488" y="1965960"/>
            <a:ext cx="5449824" cy="2606040"/>
          </a:xfrm>
          <a:prstGeom prst="roundRect">
            <a:avLst>
              <a:gd name="adj" fmla="val 2807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19088" y="207568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2780C"/>
                </a:solidFill>
              </a:rPr>
              <a:t>Cảnh báo — vẫn gửi được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19088" y="2560320"/>
            <a:ext cx="50292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Khai báo 0 ở chỉ tiêu có quy tắc nhắc; tỷ lệ &gt; 100%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Số ≥ 100.000 ở chỉ tiêu triệu đồng (có thể ghi bằng đồng)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Gấp hơn 3 lần mục tiêu; cao bất thường so với đơn vị cùng loại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→ Đúng thì bấm "Đã kiểm tra, vẫn gửi"; lịch sử ghi kèm N cảnh báo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754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Hạn nộp, ngày khóa, gia hạn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5212080"/>
            <a:ext cx="384048" cy="384048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5212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51663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A5F"/>
                </a:solidFill>
              </a:rPr>
              <a:t>Hạn nộp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54864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"Còn N ngày — hạn …", đỏ khi quá hạn. Quá hạn vẫn gửi được, bị ghi </a:t>
            </a:r>
            <a:r>
              <a:rPr lang="en-US" sz="1200" b="1" dirty="0">
                <a:solidFill>
                  <a:srgbClr val="475A7D"/>
                </a:solidFill>
              </a:rPr>
              <a:t>gửi trễ</a:t>
            </a:r>
            <a:r>
              <a:rPr lang="en-US" sz="1200" dirty="0">
                <a:solidFill>
                  <a:srgbClr val="475A7D"/>
                </a:solidFill>
              </a:rPr>
              <a:t>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297680" y="5212080"/>
            <a:ext cx="384048" cy="384048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297680" y="5212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800600" y="51663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A5F"/>
                </a:solidFill>
              </a:rPr>
              <a:t>Ngày khóa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800600" y="54864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Sau ngày này không lưu, gửi, xác thực, không thêm / xóa minh chứng.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46720" y="5212080"/>
            <a:ext cx="384048" cy="38404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0" y="5212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549640" y="51663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A5F"/>
                </a:solidFill>
              </a:rPr>
              <a:t>Gia hạn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549640" y="54864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Có lý do chính đáng: đề nghị Văn phòng Thành Đoàn; biểu hiện "(đã gia hạn)".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Xác thực báo cáo (Admin cơ sở)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Xác thực báo cáo</a:t>
            </a:r>
            <a:r>
              <a:rPr lang="en-US" sz="1300" dirty="0">
                <a:solidFill>
                  <a:srgbClr val="1D5FD1"/>
                </a:solidFill>
              </a:rPr>
              <a:t> › tab </a:t>
            </a:r>
            <a:r>
              <a:rPr lang="en-US" sz="1300" b="1" dirty="0">
                <a:solidFill>
                  <a:srgbClr val="1D5FD1"/>
                </a:solidFill>
              </a:rPr>
              <a:t>Chờ cơ sở xác thực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Bảng trên: báo cáo số liệu chỉ tiêu; bảng dưới: hoạt động.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Bấm </a:t>
            </a:r>
            <a:r>
              <a:rPr lang="en-US" sz="1400" b="1" dirty="0">
                <a:solidFill>
                  <a:srgbClr val="1B2433"/>
                </a:solidFill>
              </a:rPr>
              <a:t>con mắt</a:t>
            </a:r>
            <a:r>
              <a:rPr lang="en-US" sz="1400" dirty="0">
                <a:solidFill>
                  <a:srgbClr val="1B2433"/>
                </a:solidFill>
              </a:rPr>
              <a:t> để xem.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B2433"/>
                </a:solidFill>
              </a:rPr>
              <a:t>Xác thực</a:t>
            </a:r>
            <a:r>
              <a:rPr lang="en-US" sz="1400" dirty="0">
                <a:solidFill>
                  <a:srgbClr val="1B2433"/>
                </a:solidFill>
              </a:rPr>
              <a:t> (lên Thành Đoàn) hoặc </a:t>
            </a:r>
            <a:r>
              <a:rPr lang="en-US" sz="1400" b="1" dirty="0">
                <a:solidFill>
                  <a:srgbClr val="1B2433"/>
                </a:solidFill>
              </a:rPr>
              <a:t>Trả lại</a:t>
            </a:r>
            <a:r>
              <a:rPr lang="en-US" sz="1400" dirty="0">
                <a:solidFill>
                  <a:srgbClr val="1B2433"/>
                </a:solidFill>
              </a:rPr>
              <a:t> (bắt buộc ghi lý do).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65760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Tích nhiều dòng để làm hàng loạt. Chỉnh nhỏ: bấm </a:t>
            </a:r>
            <a:r>
              <a:rPr lang="en-US" sz="1300" b="1" dirty="0">
                <a:solidFill>
                  <a:srgbClr val="1B2433"/>
                </a:solidFill>
              </a:rPr>
              <a:t>bút</a:t>
            </a:r>
            <a:r>
              <a:rPr lang="en-US" sz="1300" dirty="0">
                <a:solidFill>
                  <a:srgbClr val="1B2433"/>
                </a:solidFill>
              </a:rPr>
              <a:t> sửa trực tiếp.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Tab </a:t>
            </a:r>
            <a:r>
              <a:rPr lang="en-US" sz="1300" b="1" dirty="0">
                <a:solidFill>
                  <a:srgbClr val="1B2433"/>
                </a:solidFill>
              </a:rPr>
              <a:t>Thành Đoàn trả lại</a:t>
            </a:r>
            <a:r>
              <a:rPr lang="en-US" sz="1300" dirty="0">
                <a:solidFill>
                  <a:srgbClr val="1B2433"/>
                </a:solidFill>
              </a:rPr>
              <a:t>: sửa rồi gửi lại, hoặc trả tiếp người nhập.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5212080"/>
            <a:ext cx="5029200" cy="1005840"/>
          </a:xfrm>
          <a:prstGeom prst="roundRect">
            <a:avLst>
              <a:gd name="adj" fmla="val 7273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5550408"/>
            <a:ext cx="329184" cy="329184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" y="55504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★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5285232"/>
            <a:ext cx="42519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433"/>
                </a:solidFill>
              </a:rPr>
              <a:t>Xác thực = đơn vị chịu trách nhiệm về số liệu.</a:t>
            </a:r>
            <a:r>
              <a:rPr lang="en-US" sz="1300" dirty="0">
                <a:solidFill>
                  <a:srgbClr val="1B2433"/>
                </a:solidFill>
              </a:rPr>
              <a:t> Kiểm tra số người, ngày, minh chứng trước khi bấm.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12" name="Image 0" descr="Trang Xác thực báo cá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Trang Xác thực báo cáo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Bộ chỉ số, báo cáo số liệu năm 2026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Bộ chỉ số báo cáo số liệu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Bộ chỉ số, báo cáo số liệu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Nhóm </a:t>
            </a:r>
            <a:r>
              <a:rPr lang="en-US" sz="1300" b="1" dirty="0">
                <a:solidFill>
                  <a:srgbClr val="475A7D"/>
                </a:solidFill>
              </a:rPr>
              <a:t>NK</a:t>
            </a:r>
            <a:r>
              <a:rPr lang="en-US" sz="1300" dirty="0">
                <a:solidFill>
                  <a:srgbClr val="475A7D"/>
                </a:solidFill>
              </a:rPr>
              <a:t> (chỉ tiêu nhiệm kỳ) và </a:t>
            </a:r>
            <a:r>
              <a:rPr lang="en-US" sz="1300" b="1" dirty="0">
                <a:solidFill>
                  <a:srgbClr val="475A7D"/>
                </a:solidFill>
              </a:rPr>
              <a:t>PH</a:t>
            </a:r>
            <a:r>
              <a:rPr lang="en-US" sz="1300" dirty="0">
                <a:solidFill>
                  <a:srgbClr val="475A7D"/>
                </a:solidFill>
              </a:rPr>
              <a:t> (phương hướng). Mỗi nhóm có các </a:t>
            </a:r>
            <a:r>
              <a:rPr lang="en-US" sz="1300" b="1" dirty="0">
                <a:solidFill>
                  <a:srgbClr val="475A7D"/>
                </a:solidFill>
              </a:rPr>
              <a:t>trường số</a:t>
            </a:r>
            <a:r>
              <a:rPr lang="en-US" sz="1300" dirty="0">
                <a:solidFill>
                  <a:srgbClr val="475A7D"/>
                </a:solidFill>
              </a:rPr>
              <a:t> A, B, C…; cũng là căn cứ đối chiếu khi chấm thi đua.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6888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300" b="1" dirty="0">
                <a:solidFill>
                  <a:srgbClr val="1B2433"/>
                </a:solidFill>
              </a:rPr>
              <a:t>Mỗi nhóm một hàng</a:t>
            </a:r>
            <a:r>
              <a:rPr lang="en-US" sz="1300" dirty="0">
                <a:solidFill>
                  <a:srgbClr val="1B2433"/>
                </a:solidFill>
              </a:rPr>
              <a:t>. Rê chuột / chạm ô để xem tên trường, đơn vị tính. Thường A là </a:t>
            </a:r>
            <a:r>
              <a:rPr lang="en-US" sz="1300" b="1" dirty="0">
                <a:solidFill>
                  <a:srgbClr val="1B2433"/>
                </a:solidFill>
              </a:rPr>
              <a:t>tổng số thuộc diện</a:t>
            </a:r>
            <a:r>
              <a:rPr lang="en-US" sz="1300" dirty="0">
                <a:solidFill>
                  <a:srgbClr val="1B2433"/>
                </a:solidFill>
              </a:rPr>
              <a:t>, B là </a:t>
            </a:r>
            <a:r>
              <a:rPr lang="en-US" sz="1300" b="1" dirty="0">
                <a:solidFill>
                  <a:srgbClr val="1B2433"/>
                </a:solidFill>
              </a:rPr>
              <a:t>số đạt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Gõ số › </a:t>
            </a:r>
            <a:r>
              <a:rPr lang="en-US" sz="1300" b="1" dirty="0">
                <a:solidFill>
                  <a:srgbClr val="1B2433"/>
                </a:solidFill>
              </a:rPr>
              <a:t>Lưu</a:t>
            </a:r>
            <a:r>
              <a:rPr lang="en-US" sz="1300" dirty="0">
                <a:solidFill>
                  <a:srgbClr val="1B2433"/>
                </a:solidFill>
              </a:rPr>
              <a:t> ở hàng đó. Mỗi hàng lưu riêng.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Cột </a:t>
            </a:r>
            <a:r>
              <a:rPr lang="en-US" sz="1300" b="1" dirty="0">
                <a:solidFill>
                  <a:srgbClr val="1B2433"/>
                </a:solidFill>
              </a:rPr>
              <a:t>Kết quả</a:t>
            </a:r>
            <a:r>
              <a:rPr lang="en-US" sz="1300" dirty="0">
                <a:solidFill>
                  <a:srgbClr val="1B2433"/>
                </a:solidFill>
              </a:rPr>
              <a:t> tự tính tỷ lệ (vd 40 ÷ 42 = 95,24%) kèm mục tiêu.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Minh chứng: bấm tên nhóm › ghi chú, link, </a:t>
            </a:r>
            <a:r>
              <a:rPr lang="en-US" sz="1300" b="1" dirty="0">
                <a:solidFill>
                  <a:srgbClr val="1B2433"/>
                </a:solidFill>
              </a:rPr>
              <a:t>Tệp minh chứng</a:t>
            </a:r>
            <a:r>
              <a:rPr lang="en-US" sz="1300" dirty="0">
                <a:solidFill>
                  <a:srgbClr val="1B2433"/>
                </a:solidFill>
              </a:rPr>
              <a:t> (≤ 5 MB, tối đa 20 tệp). Tải tệp là lưu ngay.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300" b="1" dirty="0">
                <a:solidFill>
                  <a:srgbClr val="1B2433"/>
                </a:solidFill>
              </a:rPr>
              <a:t>Admin cơ sở</a:t>
            </a:r>
            <a:r>
              <a:rPr lang="en-US" sz="1300" dirty="0">
                <a:solidFill>
                  <a:srgbClr val="1B2433"/>
                </a:solidFill>
              </a:rPr>
              <a:t> bấm </a:t>
            </a:r>
            <a:r>
              <a:rPr lang="en-US" sz="1300" b="1" dirty="0">
                <a:solidFill>
                  <a:srgbClr val="1B2433"/>
                </a:solidFill>
              </a:rPr>
              <a:t>Nộp Thành Đoàn</a:t>
            </a:r>
            <a:r>
              <a:rPr lang="en-US" sz="1300" dirty="0">
                <a:solidFill>
                  <a:srgbClr val="1B2433"/>
                </a:solidFill>
              </a:rPr>
              <a:t>. Bị trả lại: về </a:t>
            </a:r>
            <a:r>
              <a:rPr lang="en-US" sz="1300" b="1" dirty="0">
                <a:solidFill>
                  <a:srgbClr val="1B2433"/>
                </a:solidFill>
              </a:rPr>
              <a:t>Đang nhập</a:t>
            </a:r>
            <a:r>
              <a:rPr lang="en-US" sz="1300" dirty="0">
                <a:solidFill>
                  <a:srgbClr val="1B2433"/>
                </a:solidFill>
              </a:rPr>
              <a:t>, sửa rồi nộp lại.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861304" y="162763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8" name="Image 0" descr="NK01 nhập A = 42, B = 40 → Kết quả 95,24% / mục tiêu 100%. Thanh trên: số nhóm bắt buộc đã đủ, lọc NK / PH, tì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45920"/>
            <a:ext cx="5760720" cy="342042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879592" y="515778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NK01 nhập A = 42, B = 40 → Kết quả 95,24% / mục tiêu 100%. Thanh trên: số nhóm bắt buộc đã đủ, lọc NK / PH, tìm.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Tổng số đoàn viên (PH10.A): đối chiếu PM Quản lý Đoàn viên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Hệ thống so số đã lưu với số đoàn viên của đơn vị trên </a:t>
            </a:r>
            <a:r>
              <a:rPr lang="en-US" sz="1400" b="1" dirty="0">
                <a:solidFill>
                  <a:srgbClr val="1B2433"/>
                </a:solidFill>
              </a:rPr>
              <a:t>PM Quản lý Đoàn viên</a:t>
            </a:r>
            <a:r>
              <a:rPr lang="en-US" sz="1400" dirty="0">
                <a:solidFill>
                  <a:srgbClr val="1B2433"/>
                </a:solidFill>
              </a:rPr>
              <a:t>. Vào nhập: gõ </a:t>
            </a:r>
            <a:r>
              <a:rPr lang="en-US" sz="1400" b="1" dirty="0">
                <a:solidFill>
                  <a:srgbClr val="1B2433"/>
                </a:solidFill>
              </a:rPr>
              <a:t>PH10</a:t>
            </a:r>
            <a:r>
              <a:rPr lang="en-US" sz="1400" dirty="0">
                <a:solidFill>
                  <a:srgbClr val="1B2433"/>
                </a:solidFill>
              </a:rPr>
              <a:t> vào ô tìm của trang Bộ chỉ số.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606040"/>
            <a:ext cx="457200" cy="457200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↑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57860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Số nhập lớn hơn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2004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"Số liệu chưa khớp với dữ liệu trên PM Quản lý Đoàn viên (cập nhật ngày …). Đề nghị kiểm tra lại."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886200"/>
            <a:ext cx="5029200" cy="1463040"/>
          </a:xfrm>
          <a:prstGeom prst="roundRect">
            <a:avLst>
              <a:gd name="adj" fmla="val 5000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4114800"/>
            <a:ext cx="457200" cy="45720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↓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408736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Số nhập nhỏ hơn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70916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Kiểm tra hoặc </a:t>
            </a:r>
            <a:r>
              <a:rPr lang="en-US" sz="1200" b="1" dirty="0">
                <a:solidFill>
                  <a:srgbClr val="475A7D"/>
                </a:solidFill>
              </a:rPr>
              <a:t>giải trình biến động đoàn viên</a:t>
            </a:r>
            <a:r>
              <a:rPr lang="en-US" sz="1200" dirty="0">
                <a:solidFill>
                  <a:srgbClr val="475A7D"/>
                </a:solidFill>
              </a:rPr>
              <a:t> cho Tổ TCKT: ghi vào ô </a:t>
            </a:r>
            <a:r>
              <a:rPr lang="en-US" sz="1200" b="1" dirty="0">
                <a:solidFill>
                  <a:srgbClr val="475A7D"/>
                </a:solidFill>
              </a:rPr>
              <a:t>Ghi chú</a:t>
            </a:r>
            <a:r>
              <a:rPr lang="en-US" sz="1200" dirty="0">
                <a:solidFill>
                  <a:srgbClr val="475A7D"/>
                </a:solidFill>
              </a:rPr>
              <a:t> của PH10 (bấm tên nhóm để mở).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486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Cảnh báo hiện sau khi bấm Lưu và mỗi lần mở lại trang; </a:t>
            </a:r>
            <a:r>
              <a:rPr lang="en-US" sz="1300" b="1" dirty="0">
                <a:solidFill>
                  <a:srgbClr val="475A7D"/>
                </a:solidFill>
              </a:rPr>
              <a:t>không chặn</a:t>
            </a:r>
            <a:r>
              <a:rPr lang="en-US" sz="1300" dirty="0">
                <a:solidFill>
                  <a:srgbClr val="475A7D"/>
                </a:solidFill>
              </a:rPr>
              <a:t> lưu hay nộp.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861304" y="130759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17" name="Image 0" descr="PH10.A nhập 1.150, lớn hơn số trên PM: dòng cảnh báo đỏ dưới ô và thông báo nổi. Cơ sở không thấy số trên P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325880"/>
            <a:ext cx="5760720" cy="3420428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5879592" y="4837747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PH10.A nhập 1.150, lớn hơn số trên PM: dòng cảnh báo đỏ dưới ô và thông báo nổi. Cơ sở không thấy số trên PM.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Bộ chỉ số: gặp nhãn này thì hiểu là</a:t>
            </a:r>
            <a:endParaRPr lang="en-US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7998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Gặp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Hiểu là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Nhãn </a:t>
                      </a:r>
                      <a:r>
                        <a:rPr lang="en-US" sz="1400" b="1" dirty="0">
                          <a:solidFill>
                            <a:srgbClr val="1B2433"/>
                          </a:solidFill>
                        </a:rPr>
                        <a:t>Bắt buộc</a:t>
                      </a: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 / </a:t>
                      </a:r>
                      <a:r>
                        <a:rPr lang="en-US" sz="1400" b="1" dirty="0">
                          <a:solidFill>
                            <a:srgbClr val="1B2433"/>
                          </a:solidFill>
                        </a:rPr>
                        <a:t>Nếu có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Theo loại đơn vị và các cờ của đơn vị (có Hội Sinh viên, có tổ chức Đội…). Nhóm không áp dụng bị ẩn — tích </a:t>
                      </a:r>
                      <a:r>
                        <a:rPr lang="en-US" sz="1400" b="1" dirty="0">
                          <a:solidFill>
                            <a:srgbClr val="1B2433"/>
                          </a:solidFill>
                        </a:rPr>
                        <a:t>Hiện nhóm không áp dụng</a:t>
                      </a: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 để xem.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Ô tô đỏ "không được lớn hơn …"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Số đạt không được vượt tổng số thuộc diện, kể cả khi tổng ở nhóm khác (vd NK03.B ≤ </a:t>
                      </a:r>
                      <a:r>
                        <a:rPr lang="en-US" sz="1400" b="1" dirty="0">
                          <a:solidFill>
                            <a:srgbClr val="1B2433"/>
                          </a:solidFill>
                        </a:rPr>
                        <a:t>NK20.A</a:t>
                      </a: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 — dùng chung, không nhập lại). Sai thì không lưu được.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Ô ghi "1 có / 0 không"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Có triển khai nhập </a:t>
                      </a:r>
                      <a:r>
                        <a:rPr lang="en-US" sz="1400" b="1" dirty="0">
                          <a:solidFill>
                            <a:srgbClr val="1B2433"/>
                          </a:solidFill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, chưa thì </a:t>
                      </a:r>
                      <a:r>
                        <a:rPr lang="en-US" sz="1400" b="1" dirty="0">
                          <a:solidFill>
                            <a:srgbClr val="1B2433"/>
                          </a:solidFill>
                        </a:rPr>
                        <a:t>0</a:t>
                      </a: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. Không nhập số khác.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Trường "(nếu có)"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Được để trống.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Nhãn "Áp dụng từ 2027"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Nhóm chưa bắt buộc năm 2026.</a:t>
                      </a:r>
                      <a:endParaRPr lang="en-US" sz="14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4348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Hạn nộp, khóa nhập, Excel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8463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Dải trên biểu ghi hạn nộp, số ngày còn lại, gia hạn. Quá hạn vẫn nộp được, bị ghi </a:t>
            </a:r>
            <a:r>
              <a:rPr lang="en-US" sz="1300" b="1" dirty="0">
                <a:solidFill>
                  <a:srgbClr val="1B2433"/>
                </a:solidFill>
              </a:rPr>
              <a:t>Nộp trễ</a:t>
            </a:r>
            <a:r>
              <a:rPr lang="en-US" sz="1300" dirty="0">
                <a:solidFill>
                  <a:srgbClr val="1B2433"/>
                </a:solidFill>
              </a:rPr>
              <a:t>. Sau </a:t>
            </a:r>
            <a:r>
              <a:rPr lang="en-US" sz="1300" b="1" dirty="0">
                <a:solidFill>
                  <a:srgbClr val="1B2433"/>
                </a:solidFill>
              </a:rPr>
              <a:t>ngày khóa nhận</a:t>
            </a:r>
            <a:r>
              <a:rPr lang="en-US" sz="1300" dirty="0">
                <a:solidFill>
                  <a:srgbClr val="1B2433"/>
                </a:solidFill>
              </a:rPr>
              <a:t>: chỉ xem — cần thêm thời gian thì xin Văn phòng gia hạn.</a:t>
            </a:r>
            <a:endParaRPr lang="en-US" sz="13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300" b="1" dirty="0">
                <a:solidFill>
                  <a:srgbClr val="1B2433"/>
                </a:solidFill>
              </a:rPr>
              <a:t>Xuất Excel</a:t>
            </a:r>
            <a:r>
              <a:rPr lang="en-US" sz="1300" dirty="0">
                <a:solidFill>
                  <a:srgbClr val="1B2433"/>
                </a:solidFill>
              </a:rPr>
              <a:t> (góc trên): tải báo cáo của đơn vị.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Số kèm danh sách (NK14 dự án, NK07 công trình, PH03 ý tưởng)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0292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Ô có biểu tượng </a:t>
            </a:r>
            <a:r>
              <a:rPr lang="en-US" sz="1300" b="1" dirty="0">
                <a:solidFill>
                  <a:srgbClr val="1B2433"/>
                </a:solidFill>
              </a:rPr>
              <a:t>danh sách</a:t>
            </a:r>
            <a:r>
              <a:rPr lang="en-US" sz="1300" dirty="0">
                <a:solidFill>
                  <a:srgbClr val="1B2433"/>
                </a:solidFill>
              </a:rPr>
              <a:t>: gõ số N thì hiện </a:t>
            </a:r>
            <a:r>
              <a:rPr lang="en-US" sz="1300" b="1" dirty="0">
                <a:solidFill>
                  <a:srgbClr val="1B2433"/>
                </a:solidFill>
              </a:rPr>
              <a:t>N dòng chi tiết</a:t>
            </a:r>
            <a:r>
              <a:rPr lang="en-US" sz="1300" dirty="0">
                <a:solidFill>
                  <a:srgbClr val="1B2433"/>
                </a:solidFill>
              </a:rPr>
              <a:t> (NK14: tên dự án, nội dung, nội dung hỗ trợ, kinh phí). Hoặc </a:t>
            </a:r>
            <a:r>
              <a:rPr lang="en-US" sz="1300" b="1" dirty="0">
                <a:solidFill>
                  <a:srgbClr val="1B2433"/>
                </a:solidFill>
              </a:rPr>
              <a:t>Thêm dự án</a:t>
            </a:r>
            <a:r>
              <a:rPr lang="en-US" sz="1300" dirty="0">
                <a:solidFill>
                  <a:srgbClr val="1B2433"/>
                </a:solidFill>
              </a:rPr>
              <a:t> / </a:t>
            </a:r>
            <a:r>
              <a:rPr lang="en-US" sz="1300" b="1" dirty="0">
                <a:solidFill>
                  <a:srgbClr val="1B2433"/>
                </a:solidFill>
              </a:rPr>
              <a:t>Thêm công trình</a:t>
            </a:r>
            <a:r>
              <a:rPr lang="en-US" sz="1300" dirty="0">
                <a:solidFill>
                  <a:srgbClr val="1B2433"/>
                </a:solidFill>
              </a:rPr>
              <a:t>. Nhập </a:t>
            </a:r>
            <a:r>
              <a:rPr lang="en-US" sz="1300" b="1" dirty="0">
                <a:solidFill>
                  <a:srgbClr val="1B2433"/>
                </a:solidFill>
              </a:rPr>
              <a:t>0</a:t>
            </a:r>
            <a:r>
              <a:rPr lang="en-US" sz="1300" dirty="0">
                <a:solidFill>
                  <a:srgbClr val="1B2433"/>
                </a:solidFill>
              </a:rPr>
              <a:t> nếu không có.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Số luôn bằng số dòng. </a:t>
            </a:r>
            <a:r>
              <a:rPr lang="en-US" sz="1300" b="1" dirty="0">
                <a:solidFill>
                  <a:srgbClr val="1B2433"/>
                </a:solidFill>
              </a:rPr>
              <a:t>NK14 đếm không trùng tên</a:t>
            </a:r>
            <a:r>
              <a:rPr lang="en-US" sz="1300" dirty="0">
                <a:solidFill>
                  <a:srgbClr val="1B2433"/>
                </a:solidFill>
              </a:rPr>
              <a:t>: dòng trùng viền vàng, ghi "Trùng tên dòng …".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Dòng tô vàng thiếu cột bắt buộc (*) — vẫn lưu được, khi nộp sẽ được nhắc. Tối đa 50 dòng.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Cột tiền, số hiện tổng ở đầu danh sách; ô "tự cộng" lấy từ các dòng (vd PH33.B).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NK07, NK08: </a:t>
            </a:r>
            <a:r>
              <a:rPr lang="en-US" sz="1300" b="1" dirty="0">
                <a:solidFill>
                  <a:srgbClr val="1B2433"/>
                </a:solidFill>
              </a:rPr>
              <a:t>Lấy từ Công trình thanh niên</a:t>
            </a:r>
            <a:r>
              <a:rPr lang="en-US" sz="1300" dirty="0">
                <a:solidFill>
                  <a:srgbClr val="1B2433"/>
                </a:solidFill>
              </a:rPr>
              <a:t> điền sẵn công trình đã đăng ký.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861304" y="135331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NK14: 3 dòng, dòng 3 trùng tên dòng 1 nên số dự án = 2; tổng kinh phí hỗ trợ tự cộ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371600"/>
            <a:ext cx="5760720" cy="34204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879592" y="4883467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NK14: 3 dòng, dòng 3 trùng tên dòng 1 nên số dự án = 2; tổng kinh phí hỗ trợ tự cộng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Thang điểm thi đua năm 2026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Bộ chỉ số báo cáo số liệu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Thang điểm thi đua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Bảng điểm theo khối của đơn vị: </a:t>
            </a:r>
            <a:r>
              <a:rPr lang="en-US" sz="1400" b="1" dirty="0">
                <a:solidFill>
                  <a:srgbClr val="1B2433"/>
                </a:solidFill>
              </a:rPr>
              <a:t>Đoàn phường, xã, đặc khu</a:t>
            </a:r>
            <a:r>
              <a:rPr lang="en-US" sz="1400" dirty="0">
                <a:solidFill>
                  <a:srgbClr val="1B2433"/>
                </a:solidFill>
              </a:rPr>
              <a:t> · </a:t>
            </a:r>
            <a:r>
              <a:rPr lang="en-US" sz="1400" b="1" dirty="0">
                <a:solidFill>
                  <a:srgbClr val="1B2433"/>
                </a:solidFill>
              </a:rPr>
              <a:t>Đoàn CNLĐ tương đương</a:t>
            </a:r>
            <a:r>
              <a:rPr lang="en-US" sz="1400" dirty="0">
                <a:solidFill>
                  <a:srgbClr val="1B2433"/>
                </a:solidFill>
              </a:rPr>
              <a:t> · </a:t>
            </a:r>
            <a:r>
              <a:rPr lang="en-US" sz="1400" b="1" dirty="0">
                <a:solidFill>
                  <a:srgbClr val="1B2433"/>
                </a:solidFill>
              </a:rPr>
              <a:t>Đoàn CNLĐ cơ sở</a:t>
            </a:r>
            <a:r>
              <a:rPr lang="en-US" sz="1400" dirty="0">
                <a:solidFill>
                  <a:srgbClr val="1B2433"/>
                </a:solidFill>
              </a:rPr>
              <a:t> · </a:t>
            </a:r>
            <a:r>
              <a:rPr lang="en-US" sz="1400" b="1" dirty="0">
                <a:solidFill>
                  <a:srgbClr val="1B2433"/>
                </a:solidFill>
              </a:rPr>
              <a:t>Đoàn LLVT</a:t>
            </a:r>
            <a:r>
              <a:rPr lang="en-US" sz="1400" dirty="0">
                <a:solidFill>
                  <a:srgbClr val="1B2433"/>
                </a:solidFill>
              </a:rPr>
              <a:t>. Đơn vị không thuộc các khối này: trang báo "không áp dụng".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1719072" cy="2286000"/>
          </a:xfrm>
          <a:prstGeom prst="roundRect">
            <a:avLst>
              <a:gd name="adj" fmla="val 4255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6060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1D5FD1"/>
                </a:solidFill>
              </a:rPr>
              <a:t>40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474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Tiêu chí 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8404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Nội dung theo chỉ đạo của cấp Thành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414016" y="2468880"/>
            <a:ext cx="1719072" cy="2286000"/>
          </a:xfrm>
          <a:prstGeom prst="roundRect">
            <a:avLst>
              <a:gd name="adj" fmla="val 4255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551176" y="26060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7C4DDE"/>
                </a:solidFill>
              </a:rPr>
              <a:t>10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2551176" y="3474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Sáng tạo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2551176" y="38404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Điểm sáng tạo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279392" y="2468880"/>
            <a:ext cx="1719072" cy="2286000"/>
          </a:xfrm>
          <a:prstGeom prst="roundRect">
            <a:avLst>
              <a:gd name="adj" fmla="val 4255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416552" y="26060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16A34A"/>
                </a:solidFill>
              </a:rPr>
              <a:t>10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4416552" y="3474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Chủ động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416552" y="38404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Điểm chủ động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144768" y="2468880"/>
            <a:ext cx="1719072" cy="2286000"/>
          </a:xfrm>
          <a:prstGeom prst="roundRect">
            <a:avLst>
              <a:gd name="adj" fmla="val 4255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81928" y="26060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0F2A5F"/>
                </a:solidFill>
              </a:rPr>
              <a:t>60</a:t>
            </a:r>
            <a:endParaRPr lang="en-US" sz="4400" dirty="0"/>
          </a:p>
        </p:txBody>
      </p:sp>
      <p:sp>
        <p:nvSpPr>
          <p:cNvPr id="20" name="Text 18"/>
          <p:cNvSpPr txBox="1"/>
          <p:nvPr/>
        </p:nvSpPr>
        <p:spPr>
          <a:xfrm>
            <a:off x="6281928" y="3474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Tổng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281928" y="38404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Tổng điểm chuẩn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010144" y="2468880"/>
            <a:ext cx="1719072" cy="2286000"/>
          </a:xfrm>
          <a:prstGeom prst="roundRect">
            <a:avLst>
              <a:gd name="adj" fmla="val 4255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147304" y="26060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2780C"/>
                </a:solidFill>
              </a:rPr>
              <a:t>+20</a:t>
            </a:r>
            <a:endParaRPr lang="en-US" sz="4400" dirty="0"/>
          </a:p>
        </p:txBody>
      </p:sp>
      <p:sp>
        <p:nvSpPr>
          <p:cNvPr id="24" name="Text 22"/>
          <p:cNvSpPr txBox="1"/>
          <p:nvPr/>
        </p:nvSpPr>
        <p:spPr>
          <a:xfrm>
            <a:off x="8147304" y="3474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Thưởng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8147304" y="38404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Ngoài 60 điểm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875520" y="2468880"/>
            <a:ext cx="1719072" cy="2286000"/>
          </a:xfrm>
          <a:prstGeom prst="roundRect">
            <a:avLst>
              <a:gd name="adj" fmla="val 4255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012680" y="26060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DA251D"/>
                </a:solidFill>
              </a:rPr>
              <a:t>−2</a:t>
            </a:r>
            <a:endParaRPr lang="en-US" sz="4400" dirty="0"/>
          </a:p>
        </p:txBody>
      </p:sp>
      <p:sp>
        <p:nvSpPr>
          <p:cNvPr id="28" name="Text 26"/>
          <p:cNvSpPr txBox="1"/>
          <p:nvPr/>
        </p:nvSpPr>
        <p:spPr>
          <a:xfrm>
            <a:off x="10012680" y="3474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Trừ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10012680" y="38404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Mỗi lần bị phê bình bằng văn bản (Văn phòng cập nhật)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" y="507492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13232" y="543610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13232" y="54361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88720" y="5148072"/>
            <a:ext cx="10314432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433"/>
                </a:solidFill>
              </a:rPr>
              <a:t>Tổng điểm chuẩn (đơn vị tự chấm)</a:t>
            </a:r>
            <a:r>
              <a:rPr lang="en-US" sz="1300" dirty="0">
                <a:solidFill>
                  <a:srgbClr val="1B2433"/>
                </a:solidFill>
              </a:rPr>
              <a:t> là </a:t>
            </a:r>
            <a:r>
              <a:rPr lang="en-US" sz="1300" b="1" dirty="0">
                <a:solidFill>
                  <a:srgbClr val="1B2433"/>
                </a:solidFill>
              </a:rPr>
              <a:t>tạm tính</a:t>
            </a:r>
            <a:r>
              <a:rPr lang="en-US" sz="1300" dirty="0">
                <a:solidFill>
                  <a:srgbClr val="1B2433"/>
                </a:solidFill>
              </a:rPr>
              <a:t> (mỗi mục không vượt điểm tối đa). Điểm chính thức do các Tổ Thành Đoàn chấm. Điểm trừ do cấp Thành chấm, đơn vị không nhập.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Nhập, tự chấm từng tiêu chí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120640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Bấm một tiêu chí để mở (phần nhập dở ở tiêu chí khác vẫn giữ, nhãn </a:t>
            </a:r>
            <a:r>
              <a:rPr lang="en-US" sz="1200" b="1" dirty="0">
                <a:solidFill>
                  <a:srgbClr val="1B2433"/>
                </a:solidFill>
              </a:rPr>
              <a:t>Chưa lưu</a:t>
            </a:r>
            <a:r>
              <a:rPr lang="en-US" sz="1200" dirty="0">
                <a:solidFill>
                  <a:srgbClr val="1B2433"/>
                </a:solidFill>
              </a:rPr>
              <a:t>).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Đọc </a:t>
            </a:r>
            <a:r>
              <a:rPr lang="en-US" sz="1200" b="1" dirty="0">
                <a:solidFill>
                  <a:srgbClr val="1B2433"/>
                </a:solidFill>
              </a:rPr>
              <a:t>Cách chấm, cách xác định kết quả</a:t>
            </a:r>
            <a:r>
              <a:rPr lang="en-US" sz="1200" dirty="0">
                <a:solidFill>
                  <a:srgbClr val="1B2433"/>
                </a:solidFill>
              </a:rPr>
              <a:t>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Điền </a:t>
            </a:r>
            <a:r>
              <a:rPr lang="en-US" sz="1200" b="1" dirty="0">
                <a:solidFill>
                  <a:srgbClr val="1B2433"/>
                </a:solidFill>
              </a:rPr>
              <a:t>Số liệu</a:t>
            </a:r>
            <a:r>
              <a:rPr lang="en-US" sz="1200" dirty="0">
                <a:solidFill>
                  <a:srgbClr val="1B2433"/>
                </a:solidFill>
              </a:rPr>
              <a:t>. Ô </a:t>
            </a:r>
            <a:r>
              <a:rPr lang="en-US" sz="1200" b="1" dirty="0">
                <a:solidFill>
                  <a:srgbClr val="1B2433"/>
                </a:solidFill>
              </a:rPr>
              <a:t>"Từ bộ chỉ số NK…"</a:t>
            </a:r>
            <a:r>
              <a:rPr lang="en-US" sz="1200" dirty="0">
                <a:solidFill>
                  <a:srgbClr val="1B2433"/>
                </a:solidFill>
              </a:rPr>
              <a:t> tự lấy số ở Bộ chỉ số, chỉ xem — muốn đổi thì sửa ở Bộ chỉ số.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Ô có </a:t>
            </a:r>
            <a:r>
              <a:rPr lang="en-US" sz="1200" b="1" dirty="0">
                <a:solidFill>
                  <a:srgbClr val="1B2433"/>
                </a:solidFill>
              </a:rPr>
              <a:t>khối chi tiết</a:t>
            </a:r>
            <a:r>
              <a:rPr lang="en-US" sz="1200" dirty="0">
                <a:solidFill>
                  <a:srgbClr val="1B2433"/>
                </a:solidFill>
              </a:rPr>
              <a:t>: gõ số N thì hiện N khối (tên, thời gian, số người, kết quả, link, tệp). Ô * bắt buộc (nhập 0 nếu không có).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Tiêu chí "theo biểu mẫu": bấm khung </a:t>
            </a:r>
            <a:r>
              <a:rPr lang="en-US" sz="1200" b="1" dirty="0">
                <a:solidFill>
                  <a:srgbClr val="1B2433"/>
                </a:solidFill>
              </a:rPr>
              <a:t>Biểu mẫu báo cáo</a:t>
            </a:r>
            <a:r>
              <a:rPr lang="en-US" sz="1200" dirty="0">
                <a:solidFill>
                  <a:srgbClr val="1B2433"/>
                </a:solidFill>
              </a:rPr>
              <a:t> để tải.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b="1" dirty="0">
                <a:solidFill>
                  <a:srgbClr val="1B2433"/>
                </a:solidFill>
              </a:rPr>
              <a:t>Minh chứng</a:t>
            </a:r>
            <a:r>
              <a:rPr lang="en-US" sz="1200" dirty="0">
                <a:solidFill>
                  <a:srgbClr val="1B2433"/>
                </a:solidFill>
              </a:rPr>
              <a:t> từng mục: tệp (≤ 5 MB), link hoặc nội dung.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Tự đánh giá theo Cách chấm; tỷ lệ tự tính.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1B2433"/>
                </a:solidFill>
              </a:rPr>
              <a:t>Nhập </a:t>
            </a:r>
            <a:r>
              <a:rPr lang="en-US" sz="1200" b="1" dirty="0">
                <a:solidFill>
                  <a:srgbClr val="1B2433"/>
                </a:solidFill>
              </a:rPr>
              <a:t>Điểm tự chấm</a:t>
            </a:r>
            <a:r>
              <a:rPr lang="en-US" sz="1200" dirty="0">
                <a:solidFill>
                  <a:srgbClr val="1B2433"/>
                </a:solidFill>
              </a:rPr>
              <a:t> (≤ điểm tối đa), ghi chú › </a:t>
            </a:r>
            <a:r>
              <a:rPr lang="en-US" sz="1200" b="1" dirty="0">
                <a:solidFill>
                  <a:srgbClr val="1B2433"/>
                </a:solidFill>
              </a:rPr>
              <a:t>Lưu</a:t>
            </a:r>
            <a:r>
              <a:rPr lang="en-US" sz="1200" dirty="0">
                <a:solidFill>
                  <a:srgbClr val="1B2433"/>
                </a:solidFill>
              </a:rPr>
              <a:t>. </a:t>
            </a:r>
            <a:r>
              <a:rPr lang="en-US" sz="1200" b="1" dirty="0">
                <a:solidFill>
                  <a:srgbClr val="1B2433"/>
                </a:solidFill>
              </a:rPr>
              <a:t>Hoàn tác</a:t>
            </a:r>
            <a:r>
              <a:rPr lang="en-US" sz="1200" dirty="0">
                <a:solidFill>
                  <a:srgbClr val="1B2433"/>
                </a:solidFill>
              </a:rPr>
              <a:t> bỏ phần chưa lưu.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861304" y="135331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Các ô tổng phía trên; TG1 đã tự chấm 1,5 / 2, có số liệu và 2 chuyên đề. Góc phải mỗi tiêu chí: vòng **Tự** (xanh lá khi đạt tối đa) và vòng **Tổ** (tím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371600"/>
            <a:ext cx="5760720" cy="34204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879592" y="4883467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Các ô tổng phía trên; TG1 đã tự chấm 1,5 / 2, có số liệu và 2 chuyên đề. Góc phải mỗi tiêu chí: vòng </a:t>
            </a:r>
            <a:r>
              <a:rPr lang="en-US" sz="1100" b="1" dirty="0">
                <a:solidFill>
                  <a:srgbClr val="475A7D"/>
                </a:solidFill>
              </a:rPr>
              <a:t>Tự</a:t>
            </a:r>
            <a:r>
              <a:rPr lang="en-US" sz="1100" dirty="0">
                <a:solidFill>
                  <a:srgbClr val="475A7D"/>
                </a:solidFill>
              </a:rPr>
              <a:t> (xanh lá khi đạt tối đa) và vòng </a:t>
            </a:r>
            <a:r>
              <a:rPr lang="en-US" sz="1100" b="1" dirty="0">
                <a:solidFill>
                  <a:srgbClr val="475A7D"/>
                </a:solidFill>
              </a:rPr>
              <a:t>Tổ</a:t>
            </a:r>
            <a:r>
              <a:rPr lang="en-US" sz="1100" dirty="0">
                <a:solidFill>
                  <a:srgbClr val="475A7D"/>
                </a:solidFill>
              </a:rPr>
              <a:t> (tím).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Hai ô cần chú ý: ST2 và XD4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30352" y="1353312"/>
            <a:ext cx="5486400" cy="3272409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5" name="Image 0" descr="27-st2-giai-ph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5449824" cy="323583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72200" y="1353312"/>
            <a:ext cx="5486400" cy="3272409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7" name="Image 1" descr="30-xd4-nn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488" y="1371600"/>
            <a:ext cx="5449824" cy="323583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4836033"/>
            <a:ext cx="5449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ST2 — giải pháp của tổ chức cơ sở Đoàn trực thuộc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5247513"/>
            <a:ext cx="54498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Nhập </a:t>
            </a:r>
            <a:r>
              <a:rPr lang="en-US" sz="1300" b="1" dirty="0">
                <a:solidFill>
                  <a:srgbClr val="475A7D"/>
                </a:solidFill>
              </a:rPr>
              <a:t>Số tổ chức cơ sở Đoàn trực thuộc</a:t>
            </a:r>
            <a:r>
              <a:rPr lang="en-US" sz="1300" dirty="0">
                <a:solidFill>
                  <a:srgbClr val="475A7D"/>
                </a:solidFill>
              </a:rPr>
              <a:t>, hệ thống tự hiện số giải pháp tối đa: dưới 20: 7 · 20 – dưới 40: 8 · 40 – dưới 60: 9 · từ 60: 10. Khối để trống không tính.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6190488" y="4836033"/>
            <a:ext cx="5449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XD4 — xây dựng Đoàn, mở rộng mặt trận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6190488" y="5247513"/>
            <a:ext cx="54498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3 ô: chi đoàn </a:t>
            </a:r>
            <a:r>
              <a:rPr lang="en-US" sz="1300" b="1" dirty="0">
                <a:solidFill>
                  <a:srgbClr val="475A7D"/>
                </a:solidFill>
              </a:rPr>
              <a:t>ngoài Nhà nước (NNN)</a:t>
            </a:r>
            <a:r>
              <a:rPr lang="en-US" sz="1300" dirty="0">
                <a:solidFill>
                  <a:srgbClr val="475A7D"/>
                </a:solidFill>
              </a:rPr>
              <a:t> phát triển mới, chi hội / CLB NNN phát triển mới, </a:t>
            </a:r>
            <a:r>
              <a:rPr lang="en-US" sz="1300" b="1" dirty="0">
                <a:solidFill>
                  <a:srgbClr val="475A7D"/>
                </a:solidFill>
              </a:rPr>
              <a:t>đảng viên được kết nạp</a:t>
            </a:r>
            <a:r>
              <a:rPr lang="en-US" sz="1300" dirty="0">
                <a:solidFill>
                  <a:srgbClr val="475A7D"/>
                </a:solidFill>
              </a:rPr>
              <a:t>. NNN: không thuộc hệ thống Đảng, Chính quyền, Mặt trận.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Nộp bảng điểm, theo dõi kết quả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1828800"/>
            <a:ext cx="10332720" cy="0"/>
          </a:xfrm>
          <a:prstGeom prst="line">
            <a:avLst/>
          </a:prstGeom>
          <a:noFill/>
          <a:ln w="38100">
            <a:solidFill>
              <a:srgbClr val="D5DE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63040"/>
            <a:ext cx="731520" cy="73152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77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Nộp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834640"/>
            <a:ext cx="2606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5A7D"/>
                </a:solidFill>
              </a:rPr>
              <a:t>Admin cơ sở</a:t>
            </a:r>
            <a:r>
              <a:rPr lang="en-US" sz="1300" dirty="0">
                <a:solidFill>
                  <a:srgbClr val="475A7D"/>
                </a:solidFill>
              </a:rPr>
              <a:t> bấm </a:t>
            </a:r>
            <a:r>
              <a:rPr lang="en-US" sz="1300" b="1" dirty="0">
                <a:solidFill>
                  <a:srgbClr val="475A7D"/>
                </a:solidFill>
              </a:rPr>
              <a:t>Nộp Thành Đoàn</a:t>
            </a:r>
            <a:r>
              <a:rPr lang="en-US" sz="1300" dirty="0">
                <a:solidFill>
                  <a:srgbClr val="475A7D"/>
                </a:solidFill>
              </a:rPr>
              <a:t>. Còn tiêu chí chưa tự chấm / khối thiếu thông tin thì hệ thống liệt kê, hỏi lại. Nộp rồi không sửa được.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456432" y="1463040"/>
            <a:ext cx="731520" cy="73152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56432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364992" y="2377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Tổ chấm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364992" y="2834640"/>
            <a:ext cx="2606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Đơn vị thấy </a:t>
            </a:r>
            <a:r>
              <a:rPr lang="en-US" sz="1300" b="1" dirty="0">
                <a:solidFill>
                  <a:srgbClr val="475A7D"/>
                </a:solidFill>
              </a:rPr>
              <a:t>điểm Tổ chấm</a:t>
            </a:r>
            <a:r>
              <a:rPr lang="en-US" sz="1300" dirty="0">
                <a:solidFill>
                  <a:srgbClr val="475A7D"/>
                </a:solidFill>
              </a:rPr>
              <a:t> và </a:t>
            </a:r>
            <a:r>
              <a:rPr lang="en-US" sz="1300" b="1" dirty="0">
                <a:solidFill>
                  <a:srgbClr val="475A7D"/>
                </a:solidFill>
              </a:rPr>
              <a:t>nhận xét</a:t>
            </a:r>
            <a:r>
              <a:rPr lang="en-US" sz="1300" dirty="0">
                <a:solidFill>
                  <a:srgbClr val="475A7D"/>
                </a:solidFill>
              </a:rPr>
              <a:t> ở từng tiêu chí.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72784" y="1463040"/>
            <a:ext cx="731520" cy="73152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72784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181344" y="2377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Giải trình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181344" y="2834640"/>
            <a:ext cx="2606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Không đồng ý: mở tiêu chí › </a:t>
            </a:r>
            <a:r>
              <a:rPr lang="en-US" sz="1300" b="1" dirty="0">
                <a:solidFill>
                  <a:srgbClr val="475A7D"/>
                </a:solidFill>
              </a:rPr>
              <a:t>Giải trình về điểm Tổ chấm</a:t>
            </a:r>
            <a:r>
              <a:rPr lang="en-US" sz="1300" dirty="0">
                <a:solidFill>
                  <a:srgbClr val="475A7D"/>
                </a:solidFill>
              </a:rPr>
              <a:t> › Gửi. Mỗi tiêu chí </a:t>
            </a:r>
            <a:r>
              <a:rPr lang="en-US" sz="1300" b="1" dirty="0">
                <a:solidFill>
                  <a:srgbClr val="475A7D"/>
                </a:solidFill>
              </a:rPr>
              <a:t>một lần</a:t>
            </a:r>
            <a:r>
              <a:rPr lang="en-US" sz="1300" dirty="0">
                <a:solidFill>
                  <a:srgbClr val="475A7D"/>
                </a:solidFill>
              </a:rPr>
              <a:t>, không sửa / rút, trước khi chốt.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089136" y="1463040"/>
            <a:ext cx="731520" cy="7315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89136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997696" y="2377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Chốt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997696" y="2834640"/>
            <a:ext cx="2606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Văn phòng chốt: dải </a:t>
            </a:r>
            <a:r>
              <a:rPr lang="en-US" sz="1300" b="1" dirty="0">
                <a:solidFill>
                  <a:srgbClr val="475A7D"/>
                </a:solidFill>
              </a:rPr>
              <a:t>Điểm chốt</a:t>
            </a:r>
            <a:r>
              <a:rPr lang="en-US" sz="1300" dirty="0">
                <a:solidFill>
                  <a:srgbClr val="475A7D"/>
                </a:solidFill>
              </a:rPr>
              <a:t> và </a:t>
            </a:r>
            <a:r>
              <a:rPr lang="en-US" sz="1300" b="1" dirty="0">
                <a:solidFill>
                  <a:srgbClr val="475A7D"/>
                </a:solidFill>
              </a:rPr>
              <a:t>Hạng trong khối</a:t>
            </a:r>
            <a:r>
              <a:rPr lang="en-US" sz="1300" dirty="0">
                <a:solidFill>
                  <a:srgbClr val="475A7D"/>
                </a:solidFill>
              </a:rPr>
              <a:t> hiện đầu bảng điểm.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5166360"/>
            <a:ext cx="11091672" cy="594360"/>
          </a:xfrm>
          <a:prstGeom prst="roundRect">
            <a:avLst>
              <a:gd name="adj" fmla="val 12308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3232" y="52989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13232" y="52989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5239512"/>
            <a:ext cx="1031443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433"/>
                </a:solidFill>
              </a:rPr>
              <a:t>Xuất Excel</a:t>
            </a:r>
            <a:r>
              <a:rPr lang="en-US" sz="1300" dirty="0">
                <a:solidFill>
                  <a:srgbClr val="1B2433"/>
                </a:solidFill>
              </a:rPr>
              <a:t>: bảng điểm, số liệu, minh chứng của đơn vị.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52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Tiêu chí do Cấp Thành chấm không có ô tự chấm — vẫn nhập số liệu, minh chứng nếu có ô.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Công trình thanh niên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Công trình thanh niên</a:t>
            </a:r>
            <a:r>
              <a:rPr lang="en-US" sz="1300" dirty="0">
                <a:solidFill>
                  <a:srgbClr val="1D5FD1"/>
                </a:solidFill>
              </a:rPr>
              <a:t> — hai nút </a:t>
            </a:r>
            <a:r>
              <a:rPr lang="en-US" sz="1300" b="1" dirty="0">
                <a:solidFill>
                  <a:srgbClr val="1D5FD1"/>
                </a:solidFill>
              </a:rPr>
              <a:t>Đăng ký</a:t>
            </a:r>
            <a:r>
              <a:rPr lang="en-US" sz="1300" dirty="0">
                <a:solidFill>
                  <a:srgbClr val="1D5FD1"/>
                </a:solidFill>
              </a:rPr>
              <a:t> và </a:t>
            </a:r>
            <a:r>
              <a:rPr lang="en-US" sz="1300" b="1" dirty="0">
                <a:solidFill>
                  <a:srgbClr val="1D5FD1"/>
                </a:solidFill>
              </a:rPr>
              <a:t>Thực hiện &amp; báo cáo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Mỗi năm (kỳ </a:t>
            </a:r>
            <a:r>
              <a:rPr lang="en-US" sz="1400" b="1" dirty="0">
                <a:solidFill>
                  <a:srgbClr val="1B2433"/>
                </a:solidFill>
              </a:rPr>
              <a:t>16/11 năm trước – 15/11</a:t>
            </a:r>
            <a:r>
              <a:rPr lang="en-US" sz="1400" dirty="0">
                <a:solidFill>
                  <a:srgbClr val="1B2433"/>
                </a:solidFill>
              </a:rPr>
              <a:t>): đăng ký trong thời gian Thành Đoàn mở; trong năm điều chỉnh hoặc hủy nếu cần; cuối năm báo cáo kết quả. Thành Đoàn đặt lịch chung và có thể đặt lịch riêng theo khối.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1752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3246120"/>
            <a:ext cx="457200" cy="45720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3246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321868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Lịch chung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8404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Phường - Xã - Đặc khu, CNLĐ, LLVT — năm 2026 đăng ký và báo cáo đến hết </a:t>
            </a:r>
            <a:r>
              <a:rPr lang="en-US" sz="1200" b="1" dirty="0">
                <a:solidFill>
                  <a:srgbClr val="475A7D"/>
                </a:solidFill>
              </a:rPr>
              <a:t>03/11/2026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438912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4617720"/>
            <a:ext cx="457200" cy="45720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459028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Lịch riêng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212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Trường học — năm 2026 đăng ký đến hết </a:t>
            </a:r>
            <a:r>
              <a:rPr lang="en-US" sz="1200" b="1" dirty="0">
                <a:solidFill>
                  <a:srgbClr val="475A7D"/>
                </a:solidFill>
              </a:rPr>
              <a:t>15/11/2026</a:t>
            </a:r>
            <a:r>
              <a:rPr lang="en-US" sz="1200" dirty="0">
                <a:solidFill>
                  <a:srgbClr val="475A7D"/>
                </a:solidFill>
              </a:rPr>
              <a:t>; báo cáo sẽ có thông báo sau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8064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Ngày mở, hạn đăng ký và báo cáo luôn hiện trên trang.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18" name="Image 0" descr="Đăng ký: số liệu, tệp đính kèm, danh sách công trình, nút Gửi đăng k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Đăng ký: số liệu, tệp đính kèm, danh sách công trình, nút Gửi đăng ký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Công trình thanh niên: đăng ký</a:t>
            </a:r>
            <a:endParaRPr lang="en-US" sz="2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920240"/>
                <a:gridCol w="72511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Bước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Làm gì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1. Nhập công trình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Admin cơ sở, Nhập liệu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Thêm công trình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: tên, lĩnh vực, cấp (đơn vị / cơ sở trực thuộc — ghi tên chi đoàn), địa điểm, thời gian, nội dung,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chỉ tiêu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(nội dung · đơn vị tính · số, ít nhất 1 dòng), kinh phí dự kiến (triệu đồng), có chào mừng Đại hội Đoàn không. Nhiều công trình: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Tải mẫu Excel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› điền 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Nhập từ Excel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(có dòng lỗi thì không dòng nào được thêm).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2. Hồ sơ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Admin cơ sở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Ghi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số cơ sở Đoàn trực thuộc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; tải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Công văn đăng ký CTTN có xác nhận của lãnh đạo đơn vị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(cấp ủy hoặc Ban Thường trực MTTQ VN phường) và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Danh sách CTTN của đơn vị, của cơ sở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(cả hai bắt buộc); thêm Kế hoạch / văn bản khác nếu có.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3. Gửi đăng ký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Admin cơ sở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Gửi đăng ký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— hệ thống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ghi nhận ngay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Đã ghi nhận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). Cần sửa khi còn hạn: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Rút lại để sửa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rồi gửi lại. Thành Đoàn thấy sai sẽ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trả lại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kèm ý kiến: sửa rồi gửi lại.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4. Trong năm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Cơ sở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Thực hiện &amp; báo cáo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Điều chỉnh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(ghi lý do; bản đăng ký gốc được giữ) hoặc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Hủy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(Admin cơ sở, ghi lý do).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Công trình thanh niên: báo cáo kết quả</a:t>
            </a:r>
            <a:endParaRPr lang="en-US" sz="2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03504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188720"/>
                <a:gridCol w="3520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Bước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Ai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Làm gì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5. Báo cáo công trình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Admin cơ sở, Nhập liệu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Công trình xong bấm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Báo cáo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: số ĐVTN*, ngày công, kết quả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từng chỉ tiêu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* (tự tính % đạt),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Được việc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*, Được người, Được tổ chức, giá trị quy đổi (triệu đồng), link minh chứng. Đủ ô * mới thành "Đã báo cáo".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6. Gửi báo cáo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Admin cơ sở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Trong thời gian báo cáo: tải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Công văn đề nghị công nhận CTTN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có xác nhận của lãnh đạo đơn vị và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Báo cáo kết quả thực hiện CTTN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›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Gửi báo cáo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(mọi công trình chưa hủy phải đã báo cáo).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7. Kết quả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Thành Đoàn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Xác nhận / trả lại báo cáo; Tổ phụ trách nghiệm thu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Đạt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 / </a:t>
                      </a:r>
                      <a:r>
                        <a:rPr lang="en-US" sz="1100" b="1" dirty="0">
                          <a:solidFill>
                            <a:srgbClr val="1B2433"/>
                          </a:solidFill>
                        </a:rPr>
                        <a:t>Không đạt</a:t>
                      </a:r>
                      <a:r>
                        <a:rPr lang="en-US" sz="1100" dirty="0">
                          <a:solidFill>
                            <a:srgbClr val="1B2433"/>
                          </a:solidFill>
                        </a:rPr>
                        <a:t>; BTV công nhận công trình tiêu biểu. Cơ sở xem kết quả trên trang.</a:t>
                      </a:r>
                      <a:endParaRPr lang="en-US" sz="11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839712" y="1353312"/>
            <a:ext cx="4818888" cy="287607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Trường học (lịch riêng) › Thực hiện &amp; báo cáo: thời gian báo cáo do Thành Đoàn mở riê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1371600"/>
            <a:ext cx="4782312" cy="283949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858000" y="4302538"/>
            <a:ext cx="4782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Trường học (lịch riêng) › Thực hiện &amp; báo cáo: thời gian báo cáo do Thành Đoàn mở riêng</a:t>
            </a:r>
            <a:endParaRPr lang="en-US" sz="1100" dirty="0"/>
          </a:p>
        </p:txBody>
      </p:sp>
      <p:sp>
        <p:nvSpPr>
          <p:cNvPr id="8" name="Shape 4"/>
          <p:cNvSpPr/>
          <p:nvPr/>
        </p:nvSpPr>
        <p:spPr>
          <a:xfrm>
            <a:off x="6858000" y="4709160"/>
            <a:ext cx="4782312" cy="1463040"/>
          </a:xfrm>
          <a:prstGeom prst="roundRect">
            <a:avLst>
              <a:gd name="adj" fmla="val 500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022592" y="527608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022592" y="5276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7498080" y="4782312"/>
            <a:ext cx="400507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Kinh phí ghi theo </a:t>
            </a:r>
            <a:r>
              <a:rPr lang="en-US" sz="1300" b="1" dirty="0">
                <a:solidFill>
                  <a:srgbClr val="1B2433"/>
                </a:solidFill>
              </a:rPr>
              <a:t>triệu đồng</a:t>
            </a:r>
            <a:r>
              <a:rPr lang="en-US" sz="1300" dirty="0">
                <a:solidFill>
                  <a:srgbClr val="1B2433"/>
                </a:solidFill>
              </a:rPr>
              <a:t>; gõ số ≥ 100.000 sẽ có dòng nhắc. Hết hạn mà chưa gửi: liên hệ Thành Đoàn xin gia hạn.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MỤC 9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Chế độ tập huấn: thực hành không ảnh hưởng số thật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45920"/>
            <a:ext cx="457200" cy="45720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61848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Vào tập huấn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24028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Trang đăng nhập › dòng </a:t>
            </a:r>
            <a:r>
              <a:rPr lang="en-US" sz="1400" b="1" dirty="0">
                <a:solidFill>
                  <a:srgbClr val="475A7D"/>
                </a:solidFill>
              </a:rPr>
              <a:t>Chế độ</a:t>
            </a:r>
            <a:r>
              <a:rPr lang="en-US" sz="1400" dirty="0">
                <a:solidFill>
                  <a:srgbClr val="475A7D"/>
                </a:solidFill>
              </a:rPr>
              <a:t>: chọn </a:t>
            </a:r>
            <a:r>
              <a:rPr lang="en-US" sz="1400" b="1" dirty="0">
                <a:solidFill>
                  <a:srgbClr val="475A7D"/>
                </a:solidFill>
              </a:rPr>
              <a:t>Tập huấn</a:t>
            </a:r>
            <a:r>
              <a:rPr lang="en-US" sz="1400" dirty="0">
                <a:solidFill>
                  <a:srgbClr val="475A7D"/>
                </a:solidFill>
              </a:rPr>
              <a:t> › Đăng nhập › chuyển sang </a:t>
            </a:r>
            <a:r>
              <a:rPr lang="en-US" sz="1400" b="1" dirty="0">
                <a:solidFill>
                  <a:srgbClr val="475A7D"/>
                </a:solidFill>
              </a:rPr>
              <a:t>taphuan.dulieuthanhnien.thanhdoantphcm.com.vn</a:t>
            </a:r>
            <a:r>
              <a:rPr lang="en-US" sz="1400" dirty="0">
                <a:solidFill>
                  <a:srgbClr val="475A7D"/>
                </a:solidFill>
              </a:rPr>
              <a:t>, tên đăng nhập giữ sẵn › nhập mật khẩu.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0488" y="141732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19088" y="1645920"/>
            <a:ext cx="457200" cy="457200"/>
          </a:xfrm>
          <a:prstGeom prst="ellipse">
            <a:avLst/>
          </a:prstGeom>
          <a:solidFill>
            <a:srgbClr val="F5B400"/>
          </a:solidFill>
          <a:ln w="12700">
            <a:solidFill>
              <a:srgbClr val="F5B4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19088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059168" y="161848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Nhận biết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419088" y="224028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475A7D"/>
                </a:solidFill>
              </a:rPr>
              <a:t>Dải sọc cam</a:t>
            </a:r>
            <a:r>
              <a:rPr lang="en-US" sz="1400" dirty="0">
                <a:solidFill>
                  <a:srgbClr val="475A7D"/>
                </a:solidFill>
              </a:rPr>
              <a:t> "CHẾ ĐỘ TẬP HUẤN" trên cùng, chữ chìm, tiêu đề tab "[TẬP HUẤN]", tệp Excel bắt đầu "TAP-HUAN-".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65760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886200"/>
            <a:ext cx="457200" cy="45720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886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85876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Dữ liệu tách riêng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48056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Nhập, gửi ở đây </a:t>
            </a:r>
            <a:r>
              <a:rPr lang="en-US" sz="1400" b="1" dirty="0">
                <a:solidFill>
                  <a:srgbClr val="475A7D"/>
                </a:solidFill>
              </a:rPr>
              <a:t>không ảnh hưởng</a:t>
            </a:r>
            <a:r>
              <a:rPr lang="en-US" sz="1400" dirty="0">
                <a:solidFill>
                  <a:srgbClr val="475A7D"/>
                </a:solidFill>
              </a:rPr>
              <a:t> số liệu thật, không gửi Thành Đoàn.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90488" y="365760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088" y="3886200"/>
            <a:ext cx="457200" cy="45720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19088" y="3886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059168" y="385876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Về làm thật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19088" y="448056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Bấm </a:t>
            </a:r>
            <a:r>
              <a:rPr lang="en-US" sz="1400" b="1" dirty="0">
                <a:solidFill>
                  <a:srgbClr val="475A7D"/>
                </a:solidFill>
              </a:rPr>
              <a:t>Về chế độ làm việc</a:t>
            </a:r>
            <a:r>
              <a:rPr lang="en-US" sz="1400" dirty="0">
                <a:solidFill>
                  <a:srgbClr val="475A7D"/>
                </a:solidFill>
              </a:rPr>
              <a:t> trên dải cam. Chế độ </a:t>
            </a:r>
            <a:r>
              <a:rPr lang="en-US" sz="1400" b="1" dirty="0">
                <a:solidFill>
                  <a:srgbClr val="475A7D"/>
                </a:solidFill>
              </a:rPr>
              <a:t>không được nhớ</a:t>
            </a:r>
            <a:r>
              <a:rPr lang="en-US" sz="1400" dirty="0">
                <a:solidFill>
                  <a:srgbClr val="475A7D"/>
                </a:solidFill>
              </a:rPr>
              <a:t> — mỗi lần đăng nhập mặc định là Làm việc.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Bài thực hành từng bước cho cơ sở: </a:t>
            </a:r>
            <a:r>
              <a:rPr lang="en-US" sz="1300" b="1" dirty="0">
                <a:solidFill>
                  <a:srgbClr val="475A7D"/>
                </a:solidFill>
              </a:rPr>
              <a:t>Kịch bản tập huấn</a:t>
            </a:r>
            <a:r>
              <a:rPr lang="en-US" sz="1300" dirty="0">
                <a:solidFill>
                  <a:srgbClr val="475A7D"/>
                </a:solidFill>
              </a:rPr>
              <a:t> (phần A) trên trang Hướng dẫn.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CÂU HỎI THƯỜNG GẶP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Câu hỏi thường gặp (1/2)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536192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5361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170432" y="149961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Đăng nhập xong chỉ thấy trang Đổi mật khẩu?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1874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Tài khoản đang dùng mật khẩu chung hoặc do quản trị đặt. Đặt mật khẩu riêng (≥ 8 ký tự, khác cũ) là dùng tiếp được.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90488" y="1371600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5080" y="1536192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55080" y="15361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812280" y="149961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Quên mật khẩu?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812280" y="1874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Liên hệ Văn phòng Thành Đoàn.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587752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3232" y="2752344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13232" y="27523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170432" y="271576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Báo "Đã hết thời gian nhận số liệu"?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0432" y="3090672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Đã qua ngày khóa nhận. Liên hệ Văn phòng Thành Đoàn, nêu lý do để được gia hạn.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190488" y="2587752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55080" y="2752344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55080" y="27523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812280" y="271576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Cảnh báo "gấp … lần mục tiêu" / "cao bất thường"?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812280" y="3090672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Thường do gõ thừa số 0, nhầm đơn vị tính. Kiểm tra lại; nếu đúng vẫn gửi được.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3803904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3232" y="3968496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13232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170432" y="39319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Làm sao biết đang ở chế độ tập huấn?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170432" y="430682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Có dải sọc cam trên cùng. Không có dải cam là đang làm với số liệu thật.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190488" y="3803904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55080" y="3968496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355080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812280" y="39319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Đã nhập nhưng tổng hợp / trang công khai chưa có?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812280" y="430682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Hoạt động, số liệu phân hệ: phải được cơ sở xác thực và Thành Đoàn </a:t>
            </a:r>
            <a:r>
              <a:rPr lang="en-US" sz="1100" b="1" dirty="0">
                <a:solidFill>
                  <a:srgbClr val="475A7D"/>
                </a:solidFill>
              </a:rPr>
              <a:t>duyệt</a:t>
            </a:r>
            <a:r>
              <a:rPr lang="en-US" sz="1100" dirty="0">
                <a:solidFill>
                  <a:srgbClr val="475A7D"/>
                </a:solidFill>
              </a:rPr>
              <a:t>. Bộ chỉ số: phải được Admin cơ sở </a:t>
            </a:r>
            <a:r>
              <a:rPr lang="en-US" sz="1100" b="1" dirty="0">
                <a:solidFill>
                  <a:srgbClr val="475A7D"/>
                </a:solidFill>
              </a:rPr>
              <a:t>nộp</a:t>
            </a:r>
            <a:r>
              <a:rPr lang="en-US" sz="1100" dirty="0">
                <a:solidFill>
                  <a:srgbClr val="475A7D"/>
                </a:solidFill>
              </a:rPr>
              <a:t>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5020056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13232" y="51846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13232" y="5184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1170432" y="514807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thấy một chỉ tiêu / nhóm chỉ số?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1170432" y="552297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Không áp dụng cho loại đơn vị nên bị ẩn (Bộ chỉ số: tích </a:t>
            </a:r>
            <a:r>
              <a:rPr lang="en-US" sz="1100" b="1" dirty="0">
                <a:solidFill>
                  <a:srgbClr val="475A7D"/>
                </a:solidFill>
              </a:rPr>
              <a:t>Hiện nhóm không áp dụng</a:t>
            </a:r>
            <a:r>
              <a:rPr lang="en-US" sz="1100" dirty="0">
                <a:solidFill>
                  <a:srgbClr val="475A7D"/>
                </a:solidFill>
              </a:rPr>
              <a:t>). Loại đơn vị / cờ sai: báo Văn phòng.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190488" y="5020056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55080" y="51846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355080" y="5184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6812280" y="514807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Bộ chỉ số báo "… không được lớn hơn …"?</a:t>
            </a:r>
            <a:endParaRPr lang="en-US" sz="1300" dirty="0"/>
          </a:p>
        </p:txBody>
      </p:sp>
      <p:sp>
        <p:nvSpPr>
          <p:cNvPr id="43" name="Text 41"/>
          <p:cNvSpPr txBox="1"/>
          <p:nvPr/>
        </p:nvSpPr>
        <p:spPr>
          <a:xfrm>
            <a:off x="6812280" y="552297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Số đạt lớn hơn tổng số thuộc diện (có thể ở nhóm khác, vd NK03.B so với NK20.A). Sửa cho khớp.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CÂU HỎI THƯỜNG GẶP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Câu hỏi thường gặp (2/2)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536192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5361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170432" y="149961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Ô "Từ bộ chỉ số" ở Thang điểm không sửa được?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1874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Sửa ở trang Bộ chỉ số (bấm nhãn mở cửa sổ riêng); đóng cửa sổ thì thang điểm tự cập nhật.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90488" y="1371600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5080" y="1536192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55080" y="15361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812280" y="149961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nộp được bảng điểm / Bộ chỉ số?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812280" y="1874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Chỉ </a:t>
            </a:r>
            <a:r>
              <a:rPr lang="en-US" sz="1100" b="1" dirty="0">
                <a:solidFill>
                  <a:srgbClr val="475A7D"/>
                </a:solidFill>
              </a:rPr>
              <a:t>Admin cơ sở</a:t>
            </a:r>
            <a:r>
              <a:rPr lang="en-US" sz="1100" dirty="0">
                <a:solidFill>
                  <a:srgbClr val="475A7D"/>
                </a:solidFill>
              </a:rPr>
              <a:t> nộp được. Đã nộp thì chỉ xem; cần sửa thì đề nghị Thành Đoàn trả lại.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587752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3232" y="2752344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13232" y="27523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170432" y="271576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lưu / sửa / gửi được số liệu phân hệ?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0432" y="3090672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Đang chờ xác thực / duyệt; phân hệ </a:t>
            </a:r>
            <a:r>
              <a:rPr lang="en-US" sz="1100" b="1" dirty="0">
                <a:solidFill>
                  <a:srgbClr val="475A7D"/>
                </a:solidFill>
              </a:rPr>
              <a:t>khóa nhập liệu</a:t>
            </a:r>
            <a:r>
              <a:rPr lang="en-US" sz="1100" dirty="0">
                <a:solidFill>
                  <a:srgbClr val="475A7D"/>
                </a:solidFill>
              </a:rPr>
              <a:t>; hoặc thiếu chỉ tiêu, minh chứng bắt buộc.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190488" y="2587752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55080" y="2752344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55080" y="27523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812280" y="271576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Ô chọn không có mục cần chọn?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812280" y="3090672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Mục chưa có hoặc đang ngừng dùng trong danh mục. Báo Văn phòng Thành Đoàn.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3803904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3232" y="3968496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13232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170432" y="39319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Cột "Đạt" để trống?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170432" y="430682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Chỉ tiêu chưa được giao mục tiêu.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190488" y="3803904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55080" y="3968496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355080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812280" y="39319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Tải minh chứng bị lỗi?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812280" y="430682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JPG/PNG/WebP, PDF, .docx, .xlsx, tối đa 5 MB. Tệp .doc / .xls cũ cần lưu lại thành .docx / .xlsx.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5020056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13232" y="51846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13232" y="5184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1170432" y="514807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CTTN: không bấm Gửi đăng ký được?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1170432" y="552297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Cần ít nhất một công trình, đã tải Công văn đăng ký và Danh sách CTTN; chỉ Admin cơ sở gửi, trong thời gian đăng ký.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190488" y="5020056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55080" y="51846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355080" y="5184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6812280" y="514807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CTTN: đăng ký xong muốn thêm / sửa?</a:t>
            </a:r>
            <a:endParaRPr lang="en-US" sz="1300" dirty="0"/>
          </a:p>
        </p:txBody>
      </p:sp>
      <p:sp>
        <p:nvSpPr>
          <p:cNvPr id="43" name="Text 41"/>
          <p:cNvSpPr txBox="1"/>
          <p:nvPr/>
        </p:nvSpPr>
        <p:spPr>
          <a:xfrm>
            <a:off x="6812280" y="552297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Còn hạn: </a:t>
            </a:r>
            <a:r>
              <a:rPr lang="en-US" sz="1100" b="1" dirty="0">
                <a:solidFill>
                  <a:srgbClr val="475A7D"/>
                </a:solidFill>
              </a:rPr>
              <a:t>Rút lại để sửa</a:t>
            </a:r>
            <a:r>
              <a:rPr lang="en-US" sz="1100" dirty="0">
                <a:solidFill>
                  <a:srgbClr val="475A7D"/>
                </a:solidFill>
              </a:rPr>
              <a:t> rồi gửi lại. Hết hạn: </a:t>
            </a:r>
            <a:r>
              <a:rPr lang="en-US" sz="1100" b="1" dirty="0">
                <a:solidFill>
                  <a:srgbClr val="475A7D"/>
                </a:solidFill>
              </a:rPr>
              <a:t>Điều chỉnh</a:t>
            </a:r>
            <a:r>
              <a:rPr lang="en-US" sz="1100" dirty="0">
                <a:solidFill>
                  <a:srgbClr val="475A7D"/>
                </a:solidFill>
              </a:rPr>
              <a:t> (ghi lý do) hoặc </a:t>
            </a:r>
            <a:r>
              <a:rPr lang="en-US" sz="1100" b="1" dirty="0">
                <a:solidFill>
                  <a:srgbClr val="475A7D"/>
                </a:solidFill>
              </a:rPr>
              <a:t>Hủy</a:t>
            </a:r>
            <a:r>
              <a:rPr lang="en-US" sz="1100" dirty="0">
                <a:solidFill>
                  <a:srgbClr val="475A7D"/>
                </a:solidFill>
              </a:rPr>
              <a:t> ở Thực hiện &amp; báo cáo.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972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Cần hỗ trợ?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237744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7357A"/>
          </a:solidFill>
          <a:ln w="12700">
            <a:solidFill>
              <a:srgbClr val="1735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5840" y="2651760"/>
            <a:ext cx="502920" cy="502920"/>
          </a:xfrm>
          <a:prstGeom prst="ellipse">
            <a:avLst/>
          </a:prstGeom>
          <a:solidFill>
            <a:srgbClr val="F5B400"/>
          </a:solidFill>
          <a:ln w="12700">
            <a:solidFill>
              <a:srgbClr val="F5B40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2918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Phản hồi - Góp ý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74904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Menu </a:t>
            </a:r>
            <a:r>
              <a:rPr lang="en-US" sz="1300" b="1" dirty="0">
                <a:solidFill>
                  <a:srgbClr val="CADCFC"/>
                </a:solidFill>
              </a:rPr>
              <a:t>Hỗ trợ</a:t>
            </a:r>
            <a:r>
              <a:rPr lang="en-US" sz="1300" dirty="0">
                <a:solidFill>
                  <a:srgbClr val="CADCFC"/>
                </a:solidFill>
              </a:rPr>
              <a:t> › gửi lỗi, đề nghị, câu hỏi kèm ảnh chụp màn hình; Thành Đoàn trả lời ngay trên trang.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61688" y="237744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7357A"/>
          </a:solidFill>
          <a:ln w="12700">
            <a:solidFill>
              <a:srgbClr val="1735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36008" y="2651760"/>
            <a:ext cx="502920" cy="5029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36008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636008" y="32918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Hướng dẫn trên web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36008" y="374904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Menu </a:t>
            </a:r>
            <a:r>
              <a:rPr lang="en-US" sz="1300" b="1" dirty="0">
                <a:solidFill>
                  <a:srgbClr val="CADCFC"/>
                </a:solidFill>
              </a:rPr>
              <a:t>Hỗ trợ</a:t>
            </a:r>
            <a:r>
              <a:rPr lang="en-US" sz="1300" dirty="0">
                <a:solidFill>
                  <a:srgbClr val="CADCFC"/>
                </a:solidFill>
              </a:rPr>
              <a:t> › </a:t>
            </a:r>
            <a:r>
              <a:rPr lang="en-US" sz="1300" b="1" dirty="0">
                <a:solidFill>
                  <a:srgbClr val="CADCFC"/>
                </a:solidFill>
              </a:rPr>
              <a:t>Hướng dẫn cho cơ sở</a:t>
            </a:r>
            <a:r>
              <a:rPr lang="en-US" sz="1300" dirty="0">
                <a:solidFill>
                  <a:srgbClr val="CADCFC"/>
                </a:solidFill>
              </a:rPr>
              <a:t> — bản đầy đủ, luôn cập nhật mới nhất.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91856" y="237744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7357A"/>
          </a:solidFill>
          <a:ln w="12700">
            <a:solidFill>
              <a:srgbClr val="17357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66176" y="2651760"/>
            <a:ext cx="502920" cy="50292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66176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266176" y="32918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Văn phòng Thành Đoàn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66176" y="374904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Cấp tài khoản, quên mật khẩu, gia hạn, sai loại đơn vị.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39496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dulieuthanhnien.thanhdoantphcm.com.vn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Thành Đoàn Thành phố Hồ Chí Minh · Cập nhật 27/10/2026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Thành Đoàn TP. Hồ Chí Minh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Hướng dẫn chi tiết cho cơ sở Đoàn</dc:title>
  <dc:subject>PptxGenJS Presentation</dc:subject>
  <dc:creator>Thành Đoàn TP. Hồ Chí Minh</dc:creator>
  <cp:lastModifiedBy>Thành Đoàn TP. Hồ Chí Minh</cp:lastModifiedBy>
  <cp:revision>1</cp:revision>
  <dcterms:created xsi:type="dcterms:W3CDTF">2026-10-28T07:19:35Z</dcterms:created>
  <dcterms:modified xsi:type="dcterms:W3CDTF">2026-10-28T07:19:35Z</dcterms:modified>
</cp:coreProperties>
</file>