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I_DUNG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C8BA6"/>
                </a:solidFill>
              </a:rPr>
              <a:t>TUỔI TRẺ TP.HCM · Hướng dẫn nghiệp vụ cho cán bộ cấp Thành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I">
    <p:bg>
      <p:bgPr>
        <a:solidFill>
          <a:srgbClr val="0F2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051560"/>
            <a:ext cx="4572000" cy="4572000"/>
          </a:xfrm>
          <a:prstGeom prst="ellipse">
            <a:avLst/>
          </a:prstGeom>
          <a:solidFill>
            <a:srgbClr val="1D5FD1">
              <a:alpha val="30000"/>
            </a:srgbClr>
          </a:solidFill>
          <a:ln w="12700">
            <a:solidFill>
              <a:srgbClr val="1D5FD1">
                <a:alpha val="30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772400" y="1554480"/>
            <a:ext cx="3566160" cy="35661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4" name="Image 0" descr="Biểu trưng Đại hội I Đoàn TNCS Hồ Chí Minh TP. Hồ Chí Min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0" y="1828800"/>
            <a:ext cx="3017520" cy="30175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152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F5B400"/>
                </a:solidFill>
              </a:rPr>
              <a:t>TUỔI TRẺ TP.HCM · TUỔI TRẺ THÀNH PHỐ BÁC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828800"/>
            <a:ext cx="6400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Hướng dẫn nghiệp vụ cho cán bộ cấp Thành</a:t>
            </a:r>
            <a:endParaRPr lang="en-US" sz="4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61188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</a:rPr>
              <a:t>Dành cho tài khoản </a:t>
            </a:r>
            <a:r>
              <a:rPr lang="en-US" sz="1800" b="1" dirty="0">
                <a:solidFill>
                  <a:srgbClr val="CADCFC"/>
                </a:solidFill>
              </a:rPr>
              <a:t>Lãnh đạo Thành Đoàn</a:t>
            </a:r>
            <a:r>
              <a:rPr lang="en-US" sz="1800" dirty="0">
                <a:solidFill>
                  <a:srgbClr val="CADCFC"/>
                </a:solidFill>
              </a:rPr>
              <a:t> (cán bộ các Tổ, Ban Thường vụ): tiếp nhận góp ý, theo dõi, duyệt, tổng hợp; dữ liệu gốc; phần việc cấp Thành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4754880"/>
            <a:ext cx="7132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dulieuthanhnien.thanhdoantphcm.com.vn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60350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</a:rPr>
              <a:t>Thành Đoàn Thành phố Hồ Chí Minh · Tháng 10/2026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Nội dung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77240" y="1691640"/>
            <a:ext cx="548640" cy="548640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3317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Truy cập hệ thống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90779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Đăng nhập, quyền, menu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807208" y="146304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035808" y="1691640"/>
            <a:ext cx="548640" cy="54864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035808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035808" y="23317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Phản hồi - Góp ý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035808" y="290779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Tiếp nhận và trả lời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065776" y="146304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294376" y="1691640"/>
            <a:ext cx="548640" cy="548640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294376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5294376" y="23317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Duyệt báo cáo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5294376" y="290779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Hoạt động, số liệu phân hệ; tổng hợp, tiến độ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324344" y="146304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7552944" y="1691640"/>
            <a:ext cx="548640" cy="548640"/>
          </a:xfrm>
          <a:prstGeom prst="ellipse">
            <a:avLst/>
          </a:prstGeom>
          <a:solidFill>
            <a:srgbClr val="7C4DDE"/>
          </a:solidFill>
          <a:ln w="12700">
            <a:solidFill>
              <a:srgbClr val="7C4DDE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552944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7552944" y="23317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Công trình thanh niên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7552944" y="290779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Theo dõi, duyệt, phản hồi, tổng hợp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9582912" y="146304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9811512" y="1691640"/>
            <a:ext cx="548640" cy="548640"/>
          </a:xfrm>
          <a:prstGeom prst="ellipse">
            <a:avLst/>
          </a:prstGeom>
          <a:solidFill>
            <a:srgbClr val="DA251D"/>
          </a:solidFill>
          <a:ln w="12700">
            <a:solidFill>
              <a:srgbClr val="DA251D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9811512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26" name="Text 24"/>
          <p:cNvSpPr txBox="1"/>
          <p:nvPr/>
        </p:nvSpPr>
        <p:spPr>
          <a:xfrm>
            <a:off x="9811512" y="23317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Bộ chỉ số, báo cáo số liệu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9811512" y="290779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Theo dõi, xác nhận, trả lại, tổng hợp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548640" y="370332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77240" y="3931920"/>
            <a:ext cx="548640" cy="548640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777240" y="3931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6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777240" y="45720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Thang điểm thi đua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777240" y="514807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Chấm, giải trình, tổng hợp, chốt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2807208" y="370332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035808" y="3931920"/>
            <a:ext cx="548640" cy="54864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3035808" y="3931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7</a:t>
            </a:r>
            <a:endParaRPr lang="en-US" sz="1600" dirty="0"/>
          </a:p>
        </p:txBody>
      </p:sp>
      <p:sp>
        <p:nvSpPr>
          <p:cNvPr id="36" name="Text 34"/>
          <p:cNvSpPr txBox="1"/>
          <p:nvPr/>
        </p:nvSpPr>
        <p:spPr>
          <a:xfrm>
            <a:off x="3035808" y="45720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Dữ liệu gốc</a:t>
            </a:r>
            <a:endParaRPr lang="en-US" sz="1500" dirty="0"/>
          </a:p>
        </p:txBody>
      </p:sp>
      <p:sp>
        <p:nvSpPr>
          <p:cNvPr id="37" name="Text 35"/>
          <p:cNvSpPr txBox="1"/>
          <p:nvPr/>
        </p:nvSpPr>
        <p:spPr>
          <a:xfrm>
            <a:off x="3035808" y="514807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Đối chiếu số cơ sở nhập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5065776" y="370332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294376" y="3931920"/>
            <a:ext cx="548640" cy="548640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5294376" y="3931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8</a:t>
            </a:r>
            <a:endParaRPr lang="en-US" sz="1600" dirty="0"/>
          </a:p>
        </p:txBody>
      </p:sp>
      <p:sp>
        <p:nvSpPr>
          <p:cNvPr id="41" name="Text 39"/>
          <p:cNvSpPr txBox="1"/>
          <p:nvPr/>
        </p:nvSpPr>
        <p:spPr>
          <a:xfrm>
            <a:off x="5294376" y="45720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Phần việc cấp Thành</a:t>
            </a:r>
            <a:endParaRPr lang="en-US" sz="1500" dirty="0"/>
          </a:p>
        </p:txBody>
      </p:sp>
      <p:sp>
        <p:nvSpPr>
          <p:cNvPr id="42" name="Text 40"/>
          <p:cNvSpPr txBox="1"/>
          <p:nvPr/>
        </p:nvSpPr>
        <p:spPr>
          <a:xfrm>
            <a:off x="5294376" y="514807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Theo phân công của Thường trực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7324344" y="3703320"/>
            <a:ext cx="2075688" cy="1965960"/>
          </a:xfrm>
          <a:prstGeom prst="roundRect">
            <a:avLst>
              <a:gd name="adj" fmla="val 37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7552944" y="3931920"/>
            <a:ext cx="548640" cy="548640"/>
          </a:xfrm>
          <a:prstGeom prst="ellipse">
            <a:avLst/>
          </a:prstGeom>
          <a:solidFill>
            <a:srgbClr val="7C4DDE"/>
          </a:solidFill>
          <a:ln w="12700">
            <a:solidFill>
              <a:srgbClr val="7C4DDE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7552944" y="3931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9</a:t>
            </a:r>
            <a:endParaRPr lang="en-US" sz="1600" dirty="0"/>
          </a:p>
        </p:txBody>
      </p:sp>
      <p:sp>
        <p:nvSpPr>
          <p:cNvPr id="46" name="Text 44"/>
          <p:cNvSpPr txBox="1"/>
          <p:nvPr/>
        </p:nvSpPr>
        <p:spPr>
          <a:xfrm>
            <a:off x="7552944" y="457200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2A5F"/>
                </a:solidFill>
              </a:rPr>
              <a:t>Góp ý các phân hệ</a:t>
            </a:r>
            <a:endParaRPr lang="en-US" sz="1500" dirty="0"/>
          </a:p>
        </p:txBody>
      </p:sp>
      <p:sp>
        <p:nvSpPr>
          <p:cNvPr id="47" name="Text 45"/>
          <p:cNvSpPr txBox="1"/>
          <p:nvPr/>
        </p:nvSpPr>
        <p:spPr>
          <a:xfrm>
            <a:off x="7552944" y="5148072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Báo lỗi, đề nghị chức năng</a:t>
            </a:r>
            <a:endParaRPr lang="en-US" sz="1200" dirty="0"/>
          </a:p>
        </p:txBody>
      </p:sp>
      <p:sp>
        <p:nvSpPr>
          <p:cNvPr id="48" name="Text 46"/>
          <p:cNvSpPr txBox="1"/>
          <p:nvPr/>
        </p:nvSpPr>
        <p:spPr>
          <a:xfrm>
            <a:off x="548640" y="5943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Cuối bài: </a:t>
            </a:r>
            <a:r>
              <a:rPr lang="en-US" sz="1300" b="1" dirty="0">
                <a:solidFill>
                  <a:srgbClr val="475A7D"/>
                </a:solidFill>
              </a:rPr>
              <a:t>Câu hỏi thường gặp</a:t>
            </a:r>
            <a:r>
              <a:rPr lang="en-US" sz="1300" dirty="0">
                <a:solidFill>
                  <a:srgbClr val="475A7D"/>
                </a:solidFill>
              </a:rPr>
              <a:t> · Ảnh minh họa dùng dữ liệu mẫu · Bản web đầy đủ: Hỗ trợ › </a:t>
            </a:r>
            <a:r>
              <a:rPr lang="en-US" sz="1300" b="1" dirty="0">
                <a:solidFill>
                  <a:srgbClr val="475A7D"/>
                </a:solidFill>
              </a:rPr>
              <a:t>Hướng dẫn cho Lãnh đạo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1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Truy cập hệ thống: đăng nhập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502920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Mở </a:t>
            </a:r>
            <a:r>
              <a:rPr lang="en-US" sz="1400" b="1" dirty="0">
                <a:solidFill>
                  <a:srgbClr val="1B2433"/>
                </a:solidFill>
              </a:rPr>
              <a:t>dulieuthanhnien.thanhdoantphcm.com.vn</a:t>
            </a:r>
            <a:r>
              <a:rPr lang="en-US" sz="1400" dirty="0">
                <a:solidFill>
                  <a:srgbClr val="1B2433"/>
                </a:solidFill>
              </a:rPr>
              <a:t> › </a:t>
            </a:r>
            <a:r>
              <a:rPr lang="en-US" sz="1400" b="1" dirty="0">
                <a:solidFill>
                  <a:srgbClr val="1B2433"/>
                </a:solidFill>
              </a:rPr>
              <a:t>Đăng nhập</a:t>
            </a:r>
            <a:r>
              <a:rPr lang="en-US" sz="1400" dirty="0">
                <a:solidFill>
                  <a:srgbClr val="1B2433"/>
                </a:solidFill>
              </a:rPr>
              <a:t> › nhập </a:t>
            </a:r>
            <a:r>
              <a:rPr lang="en-US" sz="1400" b="1" dirty="0">
                <a:solidFill>
                  <a:srgbClr val="1B2433"/>
                </a:solidFill>
              </a:rPr>
              <a:t>tên đăng nhập</a:t>
            </a:r>
            <a:r>
              <a:rPr lang="en-US" sz="1400" dirty="0">
                <a:solidFill>
                  <a:srgbClr val="1B2433"/>
                </a:solidFill>
              </a:rPr>
              <a:t> (không phân biệt chữ hoa thường), mật khẩu do Văn phòng cấp.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Dòng </a:t>
            </a:r>
            <a:r>
              <a:rPr lang="en-US" sz="1400" b="1" dirty="0">
                <a:solidFill>
                  <a:srgbClr val="1B2433"/>
                </a:solidFill>
              </a:rPr>
              <a:t>Chế độ</a:t>
            </a:r>
            <a:r>
              <a:rPr lang="en-US" sz="1400" dirty="0">
                <a:solidFill>
                  <a:srgbClr val="1B2433"/>
                </a:solidFill>
              </a:rPr>
              <a:t> để </a:t>
            </a:r>
            <a:r>
              <a:rPr lang="en-US" sz="1400" b="1" dirty="0">
                <a:solidFill>
                  <a:srgbClr val="1B2433"/>
                </a:solidFill>
              </a:rPr>
              <a:t>Làm việc</a:t>
            </a:r>
            <a:r>
              <a:rPr lang="en-US" sz="1400" dirty="0">
                <a:solidFill>
                  <a:srgbClr val="1B2433"/>
                </a:solidFill>
              </a:rPr>
              <a:t>. Chọn </a:t>
            </a:r>
            <a:r>
              <a:rPr lang="en-US" sz="1400" b="1" dirty="0">
                <a:solidFill>
                  <a:srgbClr val="1B2433"/>
                </a:solidFill>
              </a:rPr>
              <a:t>Tập huấn</a:t>
            </a:r>
            <a:r>
              <a:rPr lang="en-US" sz="1400" dirty="0">
                <a:solidFill>
                  <a:srgbClr val="1B2433"/>
                </a:solidFill>
              </a:rPr>
              <a:t> khi thực hành: dữ liệu tách riêng, có </a:t>
            </a:r>
            <a:r>
              <a:rPr lang="en-US" sz="1400" b="1" dirty="0">
                <a:solidFill>
                  <a:srgbClr val="1B2433"/>
                </a:solidFill>
              </a:rPr>
              <a:t>dải sọc cam</a:t>
            </a:r>
            <a:r>
              <a:rPr lang="en-US" sz="1400" dirty="0">
                <a:solidFill>
                  <a:srgbClr val="1B2433"/>
                </a:solidFill>
              </a:rPr>
              <a:t> trên cùng.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Lần đầu: hệ thống </a:t>
            </a:r>
            <a:r>
              <a:rPr lang="en-US" sz="1400" b="1" dirty="0">
                <a:solidFill>
                  <a:srgbClr val="1B2433"/>
                </a:solidFill>
              </a:rPr>
              <a:t>chỉ mở trang Đổi mật khẩu</a:t>
            </a:r>
            <a:r>
              <a:rPr lang="en-US" sz="1400" dirty="0">
                <a:solidFill>
                  <a:srgbClr val="1B2433"/>
                </a:solidFill>
              </a:rPr>
              <a:t>. Tối thiểu 8 ký tự, khác mật khẩu cũ, độ mạnh </a:t>
            </a:r>
            <a:r>
              <a:rPr lang="en-US" sz="1400" b="1" dirty="0">
                <a:solidFill>
                  <a:srgbClr val="1B2433"/>
                </a:solidFill>
              </a:rPr>
              <a:t>từ Trung bình trở lên</a:t>
            </a:r>
            <a:r>
              <a:rPr lang="en-US" sz="1400" dirty="0">
                <a:solidFill>
                  <a:srgbClr val="1B2433"/>
                </a:solidFill>
              </a:rPr>
              <a:t>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Đổi lúc khác: nút </a:t>
            </a:r>
            <a:r>
              <a:rPr lang="en-US" sz="1400" b="1" dirty="0">
                <a:solidFill>
                  <a:srgbClr val="1B2433"/>
                </a:solidFill>
              </a:rPr>
              <a:t>chìa khóa</a:t>
            </a:r>
            <a:r>
              <a:rPr lang="en-US" sz="1400" dirty="0">
                <a:solidFill>
                  <a:srgbClr val="1B2433"/>
                </a:solidFill>
              </a:rPr>
              <a:t> góc trên bên phải. Dùng máy chung: xong việc bấm </a:t>
            </a:r>
            <a:r>
              <a:rPr lang="en-US" sz="1400" b="1" dirty="0">
                <a:solidFill>
                  <a:srgbClr val="1B2433"/>
                </a:solidFill>
              </a:rPr>
              <a:t>Đăng xuất</a:t>
            </a:r>
            <a:r>
              <a:rPr lang="en-US" sz="1400" dirty="0">
                <a:solidFill>
                  <a:srgbClr val="1B2433"/>
                </a:solidFill>
              </a:rPr>
              <a:t>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861304" y="135331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6" name="Image 0" descr="Trang đăng nhập: ô **Tên đăng nhập**, mật khẩu, dòng **Chế độ**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371600"/>
            <a:ext cx="5760720" cy="342042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879592" y="4883467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Trang đăng nhập: ô </a:t>
            </a:r>
            <a:r>
              <a:rPr lang="en-US" sz="1100" b="1" dirty="0">
                <a:solidFill>
                  <a:srgbClr val="475A7D"/>
                </a:solidFill>
              </a:rPr>
              <a:t>Tên đăng nhập</a:t>
            </a:r>
            <a:r>
              <a:rPr lang="en-US" sz="1100" dirty="0">
                <a:solidFill>
                  <a:srgbClr val="475A7D"/>
                </a:solidFill>
              </a:rPr>
              <a:t>, mật khẩu, dòng </a:t>
            </a:r>
            <a:r>
              <a:rPr lang="en-US" sz="1100" b="1" dirty="0">
                <a:solidFill>
                  <a:srgbClr val="475A7D"/>
                </a:solidFill>
              </a:rPr>
              <a:t>Chế độ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548640" y="5486400"/>
            <a:ext cx="5029200" cy="731520"/>
          </a:xfrm>
          <a:prstGeom prst="roundRect">
            <a:avLst>
              <a:gd name="adj" fmla="val 10000"/>
            </a:avLst>
          </a:prstGeom>
          <a:solidFill>
            <a:srgbClr val="FDE2E1"/>
          </a:solidFill>
          <a:ln w="12700">
            <a:solidFill>
              <a:srgbClr val="FDE2E1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13232" y="5687568"/>
            <a:ext cx="329184" cy="329184"/>
          </a:xfrm>
          <a:prstGeom prst="ellipse">
            <a:avLst/>
          </a:prstGeom>
          <a:solidFill>
            <a:srgbClr val="DA251D"/>
          </a:solidFill>
          <a:ln w="12700">
            <a:solidFill>
              <a:srgbClr val="DA251D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713232" y="5687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!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5559552"/>
            <a:ext cx="425196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Sai mật khẩu </a:t>
            </a:r>
            <a:r>
              <a:rPr lang="en-US" sz="1300" b="1" dirty="0">
                <a:solidFill>
                  <a:srgbClr val="1B2433"/>
                </a:solidFill>
              </a:rPr>
              <a:t>10 lần</a:t>
            </a:r>
            <a:r>
              <a:rPr lang="en-US" sz="1300" dirty="0">
                <a:solidFill>
                  <a:srgbClr val="1B2433"/>
                </a:solidFill>
              </a:rPr>
              <a:t>: bị chặn 15 phút. Quên mật khẩu: liên hệ Văn phòng Thành Đoàn.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1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Quyền của tài khoản: nút hiện ra tùy quyền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433"/>
                </a:solidFill>
              </a:rPr>
              <a:t>Văn phòng Thành Đoàn cấp tài khoản và đặt quyền cho từng cán bộ. Không có quyền thì không thấy nút. Lãnh đạo </a:t>
            </a:r>
            <a:r>
              <a:rPr lang="en-US" sz="1400" b="1" dirty="0">
                <a:solidFill>
                  <a:srgbClr val="1B2433"/>
                </a:solidFill>
              </a:rPr>
              <a:t>xem được số liệu mọi cơ sở</a:t>
            </a:r>
            <a:r>
              <a:rPr lang="en-US" sz="1400" dirty="0">
                <a:solidFill>
                  <a:srgbClr val="1B2433"/>
                </a:solidFill>
              </a:rPr>
              <a:t>.</a:t>
            </a:r>
            <a:endParaRPr lang="en-US" sz="1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874520"/>
          <a:ext cx="11091672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816559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Thiết lập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Ý nghĩa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Duyệt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Duyệt hoạt động, số liệu phân hệ; xác nhận Bộ chỉ số, báo cáo CTTN; chấm thi đua, nghiệm thu công trình (cùng với Tổ)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Trả lại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Trả lại báo cáo cho cơ sở (ghi lý do)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Sửa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Sửa báo cáo đang chờ duyệt (số cũ lưu lịch sử); nhập số liệu cấp Thành của Bộ chỉ số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Giao chỉ tiêu cho cơ sở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Giao mục tiêu cho từng đơn vị ở chỉ tiêu do Tổ mình phụ trách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Tổ chuyên môn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Tiêu chí, Cụm thi đua được chấm; nhóm chỉ số cấp Thành được nhập; công trình được nghiệm thu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Cơ sở phụ trách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Lọc sẵn các trang theo cơ sở bạn phụ trách (vẫn xem được mọi cơ sở)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440680"/>
            <a:ext cx="11091672" cy="731520"/>
          </a:xfrm>
          <a:prstGeom prst="roundRect">
            <a:avLst>
              <a:gd name="adj" fmla="val 1000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13232" y="564184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713232" y="56418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1188720" y="5513832"/>
            <a:ext cx="1031443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Cấu hình bộ chỉ số / thang điểm, đặt hạn, </a:t>
            </a:r>
            <a:r>
              <a:rPr lang="en-US" sz="1300" b="1" dirty="0">
                <a:solidFill>
                  <a:srgbClr val="1B2433"/>
                </a:solidFill>
              </a:rPr>
              <a:t>gia hạn</a:t>
            </a:r>
            <a:r>
              <a:rPr lang="en-US" sz="1300" dirty="0">
                <a:solidFill>
                  <a:srgbClr val="1B2433"/>
                </a:solidFill>
              </a:rPr>
              <a:t>, mở lại báo cáo đã xác nhận, tài khoản, danh mục: việc của </a:t>
            </a:r>
            <a:r>
              <a:rPr lang="en-US" sz="1300" b="1" dirty="0">
                <a:solidFill>
                  <a:srgbClr val="1B2433"/>
                </a:solidFill>
              </a:rPr>
              <a:t>Văn phòng</a:t>
            </a:r>
            <a:r>
              <a:rPr lang="en-US" sz="1300" dirty="0">
                <a:solidFill>
                  <a:srgbClr val="1B2433"/>
                </a:solidFill>
              </a:rPr>
              <a:t> — đề nghị Văn phòng khi cần.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1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Menu của Lãnh đạo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914400"/>
        </p:xfrm>
        <a:graphic>
          <a:graphicData uri="http://schemas.openxmlformats.org/drawingml/2006/table">
            <a:tbl>
              <a:tblPr/>
              <a:tblGrid>
                <a:gridCol w="4572000"/>
                <a:gridCol w="651967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Menu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Dùng để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Tổng quan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Việc đang chờ bạn, tình hình toàn Thành; Chọn nhanh tháng / quý / năm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Duyệt báo cáo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Hoạt động, số liệu phân hệ chờ Thành Đoàn duyệt (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phần 3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)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Hoạt động, chiến dịch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› từng phân hệ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Hoạt động mọi cơ sở; tổng hợp, tiến độ, giao chỉ tiêu (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phần 3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)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Công trình thanh niên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Tổng quan, tiến độ đăng ký / báo cáo, nghiệm thu (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phần 4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)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Bộ chỉ số báo cáo số liệu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› Bộ chỉ số, báo cáo số liệu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Xác nhận báo cáo cơ sở, tổng hợp, nhập số liệu cấp Thành (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phần 5, 8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)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›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Thang điểm thi đua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·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Chấm điểm thi đua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Bảng tổng hợp, chốt; Tổ chấm theo tiêu chí (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phần 6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)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›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Số liệu gốc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Số gốc đối chiếu PH10.A, NK01.A, NK03.B (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phần 7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)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Hỗ trợ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› Phản hồi - Góp ý, Câu hỏi thường gặp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Trả lời góp ý của cơ sở, gửi góp ý (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phần 2, 9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); số cam = góp ý chờ trả lời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589788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Chưa thấy mục mới trên menu: bấm </a:t>
            </a:r>
            <a:r>
              <a:rPr lang="en-US" sz="1200" b="1" dirty="0">
                <a:solidFill>
                  <a:srgbClr val="475A7D"/>
                </a:solidFill>
              </a:rPr>
              <a:t>Ctrl+F5</a:t>
            </a:r>
            <a:r>
              <a:rPr lang="en-US" sz="1200" dirty="0">
                <a:solidFill>
                  <a:srgbClr val="475A7D"/>
                </a:solidFill>
              </a:rPr>
              <a:t> để tải lại trang. Điện thoại: nút ☰ mở menu.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2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Phản hồi - Góp ý: tiếp nhận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Menu </a:t>
            </a:r>
            <a:r>
              <a:rPr lang="en-US" sz="1300" b="1" dirty="0">
                <a:solidFill>
                  <a:srgbClr val="1D5FD1"/>
                </a:solidFill>
              </a:rPr>
              <a:t>Hỗ trợ</a:t>
            </a:r>
            <a:r>
              <a:rPr lang="en-US" sz="1300" dirty="0">
                <a:solidFill>
                  <a:srgbClr val="1D5FD1"/>
                </a:solidFill>
              </a:rPr>
              <a:t> › </a:t>
            </a:r>
            <a:r>
              <a:rPr lang="en-US" sz="1300" b="1" dirty="0">
                <a:solidFill>
                  <a:srgbClr val="1D5FD1"/>
                </a:solidFill>
              </a:rPr>
              <a:t>Phản hồi - Góp ý</a:t>
            </a:r>
            <a:r>
              <a:rPr lang="en-US" sz="1300" dirty="0">
                <a:solidFill>
                  <a:srgbClr val="1D5FD1"/>
                </a:solidFill>
              </a:rPr>
              <a:t> (số màu cam trên menu = góp ý chờ Thành Đoàn trả lời, tự cập nhật 2 phút một lần)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54864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B2433"/>
                </a:solidFill>
              </a:rPr>
              <a:t>Thẻ </a:t>
            </a:r>
            <a:r>
              <a:rPr lang="en-US" sz="1400" b="1" dirty="0">
                <a:solidFill>
                  <a:srgbClr val="1B2433"/>
                </a:solidFill>
              </a:rPr>
              <a:t>Tất cả</a:t>
            </a:r>
            <a:r>
              <a:rPr lang="en-US" sz="1400" dirty="0">
                <a:solidFill>
                  <a:srgbClr val="1B2433"/>
                </a:solidFill>
              </a:rPr>
              <a:t>: góp ý của mọi tài khoản. Góp ý </a:t>
            </a:r>
            <a:r>
              <a:rPr lang="en-US" sz="1400" b="1" dirty="0">
                <a:solidFill>
                  <a:srgbClr val="1B2433"/>
                </a:solidFill>
              </a:rPr>
              <a:t>chờ trả lời</a:t>
            </a:r>
            <a:r>
              <a:rPr lang="en-US" sz="1400" dirty="0">
                <a:solidFill>
                  <a:srgbClr val="1B2433"/>
                </a:solidFill>
              </a:rPr>
              <a:t> (mới gửi hoặc người gửi vừa viết thêm) xếp đầu, có </a:t>
            </a:r>
            <a:r>
              <a:rPr lang="en-US" sz="1400" b="1" dirty="0">
                <a:solidFill>
                  <a:srgbClr val="1B2433"/>
                </a:solidFill>
              </a:rPr>
              <a:t>chấm cam</a:t>
            </a:r>
            <a:r>
              <a:rPr lang="en-US" sz="1400" dirty="0">
                <a:solidFill>
                  <a:srgbClr val="1B2433"/>
                </a:solidFill>
              </a:rPr>
              <a:t>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B2433"/>
                </a:solidFill>
              </a:rPr>
              <a:t>Lọc theo </a:t>
            </a:r>
            <a:r>
              <a:rPr lang="en-US" sz="1400" b="1" dirty="0">
                <a:solidFill>
                  <a:srgbClr val="1B2433"/>
                </a:solidFill>
              </a:rPr>
              <a:t>trạng thái</a:t>
            </a:r>
            <a:r>
              <a:rPr lang="en-US" sz="1400" dirty="0">
                <a:solidFill>
                  <a:srgbClr val="1B2433"/>
                </a:solidFill>
              </a:rPr>
              <a:t>, </a:t>
            </a:r>
            <a:r>
              <a:rPr lang="en-US" sz="1400" b="1" dirty="0">
                <a:solidFill>
                  <a:srgbClr val="1B2433"/>
                </a:solidFill>
              </a:rPr>
              <a:t>loại</a:t>
            </a:r>
            <a:r>
              <a:rPr lang="en-US" sz="1400" dirty="0">
                <a:solidFill>
                  <a:srgbClr val="1B2433"/>
                </a:solidFill>
              </a:rPr>
              <a:t>; ô tìm tiêu đề, nội dung.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B2433"/>
                </a:solidFill>
              </a:rPr>
              <a:t>Bảng ghi: góp ý, loại, trạng thái, </a:t>
            </a:r>
            <a:r>
              <a:rPr lang="en-US" sz="1400" b="1" dirty="0">
                <a:solidFill>
                  <a:srgbClr val="1B2433"/>
                </a:solidFill>
              </a:rPr>
              <a:t>người gửi</a:t>
            </a:r>
            <a:r>
              <a:rPr lang="en-US" sz="1400" dirty="0">
                <a:solidFill>
                  <a:srgbClr val="1B2433"/>
                </a:solidFill>
              </a:rPr>
              <a:t> (tên, đơn vị), số trao đổi, ngày cập nhật.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B2433"/>
                </a:solidFill>
              </a:rPr>
              <a:t>Bấm một góp ý để mở: nội dung, </a:t>
            </a:r>
            <a:r>
              <a:rPr lang="en-US" sz="1400" b="1" dirty="0">
                <a:solidFill>
                  <a:srgbClr val="1B2433"/>
                </a:solidFill>
              </a:rPr>
              <a:t>trang liên quan</a:t>
            </a:r>
            <a:r>
              <a:rPr lang="en-US" sz="1400" dirty="0">
                <a:solidFill>
                  <a:srgbClr val="1B2433"/>
                </a:solidFill>
              </a:rPr>
              <a:t> (bấm để tới đúng màn hình người gửi gặp), ảnh chụp, tệp đính kèm.</a:t>
            </a:r>
            <a:endParaRPr lang="en-US" sz="1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09360" y="1737360"/>
          <a:ext cx="5330952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22783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Loại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Thường cần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Báo lỗi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Chuyển Tổ CĐS-CNTT nếu lỗi hệ thống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Đề nghị chức năng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Tổ phụ trách phân hệ cho ý kiến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Hỏi cách dùng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Trả lời ngay; hay thì đưa lên FAQ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Số liệu, chỉ tiêu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Tổ phụ trách chỉ tiêu trả lời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Khác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Văn phòng phân loại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48640" y="5532120"/>
            <a:ext cx="11091672" cy="685800"/>
          </a:xfrm>
          <a:prstGeom prst="roundRect">
            <a:avLst>
              <a:gd name="adj" fmla="val 10667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713232" y="5710428"/>
            <a:ext cx="329184" cy="329184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13232" y="57104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★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188720" y="5605272"/>
            <a:ext cx="1031443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Thành Đoàn = mọi tài khoản </a:t>
            </a:r>
            <a:r>
              <a:rPr lang="en-US" sz="1300" b="1" dirty="0">
                <a:solidFill>
                  <a:srgbClr val="1B2433"/>
                </a:solidFill>
              </a:rPr>
              <a:t>Lãnh đạo</a:t>
            </a:r>
            <a:r>
              <a:rPr lang="en-US" sz="1300" dirty="0">
                <a:solidFill>
                  <a:srgbClr val="1B2433"/>
                </a:solidFill>
              </a:rPr>
              <a:t> và </a:t>
            </a:r>
            <a:r>
              <a:rPr lang="en-US" sz="1300" b="1" dirty="0">
                <a:solidFill>
                  <a:srgbClr val="1B2433"/>
                </a:solidFill>
              </a:rPr>
              <a:t>Admin hệ thống</a:t>
            </a:r>
            <a:r>
              <a:rPr lang="en-US" sz="1300" dirty="0">
                <a:solidFill>
                  <a:srgbClr val="1B2433"/>
                </a:solidFill>
              </a:rPr>
              <a:t>: ai cũng thấy, trả lời được. Nên thống nhất Tổ nào trả lời loại nào để không trùng.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2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Phản hồi - Góp ý: trả lời, đổi trạng thái, đưa lên FAQ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449824" cy="2011680"/>
          </a:xfrm>
          <a:prstGeom prst="roundRect">
            <a:avLst>
              <a:gd name="adj" fmla="val 3636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00200"/>
            <a:ext cx="457200" cy="457200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572768"/>
            <a:ext cx="4398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Trả lời người gửi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499262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Ô </a:t>
            </a:r>
            <a:r>
              <a:rPr lang="en-US" sz="1300" b="1" dirty="0">
                <a:solidFill>
                  <a:srgbClr val="475A7D"/>
                </a:solidFill>
              </a:rPr>
              <a:t>Trả lời người gửi</a:t>
            </a:r>
            <a:r>
              <a:rPr lang="en-US" sz="1300" dirty="0">
                <a:solidFill>
                  <a:srgbClr val="475A7D"/>
                </a:solidFill>
              </a:rPr>
              <a:t> › nội dung (dán ảnh bằng </a:t>
            </a:r>
            <a:r>
              <a:rPr lang="en-US" sz="1300" b="1" dirty="0">
                <a:solidFill>
                  <a:srgbClr val="475A7D"/>
                </a:solidFill>
              </a:rPr>
              <a:t>Ctrl+V</a:t>
            </a:r>
            <a:r>
              <a:rPr lang="en-US" sz="1300" dirty="0">
                <a:solidFill>
                  <a:srgbClr val="475A7D"/>
                </a:solidFill>
              </a:rPr>
              <a:t>, kéo thả hoặc </a:t>
            </a:r>
            <a:r>
              <a:rPr lang="en-US" sz="1300" b="1" dirty="0">
                <a:solidFill>
                  <a:srgbClr val="475A7D"/>
                </a:solidFill>
              </a:rPr>
              <a:t>Đính kèm</a:t>
            </a:r>
            <a:r>
              <a:rPr lang="en-US" sz="1300" dirty="0">
                <a:solidFill>
                  <a:srgbClr val="475A7D"/>
                </a:solidFill>
              </a:rPr>
              <a:t> ≤ 5 tệp, ≤ 5 MB) › </a:t>
            </a:r>
            <a:r>
              <a:rPr lang="en-US" sz="1300" b="1" dirty="0">
                <a:solidFill>
                  <a:srgbClr val="475A7D"/>
                </a:solidFill>
              </a:rPr>
              <a:t>Gửi</a:t>
            </a:r>
            <a:r>
              <a:rPr lang="en-US" sz="1300" dirty="0">
                <a:solidFill>
                  <a:srgbClr val="475A7D"/>
                </a:solidFill>
              </a:rPr>
              <a:t>. Người gửi thấy ngay trên trang, có thể viết thêm.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90488" y="1371600"/>
            <a:ext cx="5449824" cy="2011680"/>
          </a:xfrm>
          <a:prstGeom prst="roundRect">
            <a:avLst>
              <a:gd name="adj" fmla="val 3636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19088" y="1600200"/>
            <a:ext cx="457200" cy="457200"/>
          </a:xfrm>
          <a:prstGeom prst="ellipse">
            <a:avLst/>
          </a:prstGeom>
          <a:solidFill>
            <a:srgbClr val="F5B400"/>
          </a:solidFill>
          <a:ln w="12700">
            <a:solidFill>
              <a:srgbClr val="F5B40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1908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059168" y="1572768"/>
            <a:ext cx="4398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Ghi chú nội bộ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6419088" y="2194560"/>
            <a:ext cx="499262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Tích </a:t>
            </a:r>
            <a:r>
              <a:rPr lang="en-US" sz="1300" b="1" dirty="0">
                <a:solidFill>
                  <a:srgbClr val="475A7D"/>
                </a:solidFill>
              </a:rPr>
              <a:t>Ghi chú nội bộ (người gửi không thấy)</a:t>
            </a:r>
            <a:r>
              <a:rPr lang="en-US" sz="1300" dirty="0">
                <a:solidFill>
                  <a:srgbClr val="475A7D"/>
                </a:solidFill>
              </a:rPr>
              <a:t> trước khi Gửi: trao đổi giữa các Tổ, ghi việc đã chuyển ai xử lý.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3566160"/>
            <a:ext cx="5449824" cy="2011680"/>
          </a:xfrm>
          <a:prstGeom prst="roundRect">
            <a:avLst>
              <a:gd name="adj" fmla="val 3636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794760"/>
            <a:ext cx="457200" cy="45720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794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3767328"/>
            <a:ext cx="4398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Đổi trạng thái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389120"/>
            <a:ext cx="499262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Ô trạng thái góc trên: </a:t>
            </a:r>
            <a:r>
              <a:rPr lang="en-US" sz="1300" b="1" dirty="0">
                <a:solidFill>
                  <a:srgbClr val="475A7D"/>
                </a:solidFill>
              </a:rPr>
              <a:t>Mới</a:t>
            </a:r>
            <a:r>
              <a:rPr lang="en-US" sz="1300" dirty="0">
                <a:solidFill>
                  <a:srgbClr val="475A7D"/>
                </a:solidFill>
              </a:rPr>
              <a:t> › </a:t>
            </a:r>
            <a:r>
              <a:rPr lang="en-US" sz="1300" b="1" dirty="0">
                <a:solidFill>
                  <a:srgbClr val="475A7D"/>
                </a:solidFill>
              </a:rPr>
              <a:t>Đang xử lý</a:t>
            </a:r>
            <a:r>
              <a:rPr lang="en-US" sz="1300" dirty="0">
                <a:solidFill>
                  <a:srgbClr val="475A7D"/>
                </a:solidFill>
              </a:rPr>
              <a:t> › </a:t>
            </a:r>
            <a:r>
              <a:rPr lang="en-US" sz="1300" b="1" dirty="0">
                <a:solidFill>
                  <a:srgbClr val="475A7D"/>
                </a:solidFill>
              </a:rPr>
              <a:t>Đã xử lý</a:t>
            </a:r>
            <a:r>
              <a:rPr lang="en-US" sz="1300" dirty="0">
                <a:solidFill>
                  <a:srgbClr val="475A7D"/>
                </a:solidFill>
              </a:rPr>
              <a:t> hoặc </a:t>
            </a:r>
            <a:r>
              <a:rPr lang="en-US" sz="1300" b="1" dirty="0">
                <a:solidFill>
                  <a:srgbClr val="475A7D"/>
                </a:solidFill>
              </a:rPr>
              <a:t>Không xử lý</a:t>
            </a:r>
            <a:r>
              <a:rPr lang="en-US" sz="1300" dirty="0">
                <a:solidFill>
                  <a:srgbClr val="475A7D"/>
                </a:solidFill>
              </a:rPr>
              <a:t>. Trả lời xong nhớ đổi để người gửi biết.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190488" y="3566160"/>
            <a:ext cx="5449824" cy="2011680"/>
          </a:xfrm>
          <a:prstGeom prst="roundRect">
            <a:avLst>
              <a:gd name="adj" fmla="val 3636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19088" y="3794760"/>
            <a:ext cx="457200" cy="457200"/>
          </a:xfrm>
          <a:prstGeom prst="ellipse">
            <a:avLst/>
          </a:prstGeom>
          <a:solidFill>
            <a:srgbClr val="7C4DDE"/>
          </a:solidFill>
          <a:ln w="12700">
            <a:solidFill>
              <a:srgbClr val="7C4DDE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19088" y="3794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7059168" y="3767328"/>
            <a:ext cx="4398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Đưa lên FAQ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6419088" y="4389120"/>
            <a:ext cx="4992624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Câu hỏi nhiều người gặp: </a:t>
            </a:r>
            <a:r>
              <a:rPr lang="en-US" sz="1300" b="1" dirty="0">
                <a:solidFill>
                  <a:srgbClr val="475A7D"/>
                </a:solidFill>
              </a:rPr>
              <a:t>Đưa lên FAQ</a:t>
            </a:r>
            <a:r>
              <a:rPr lang="en-US" sz="1300" dirty="0">
                <a:solidFill>
                  <a:srgbClr val="475A7D"/>
                </a:solidFill>
              </a:rPr>
              <a:t> › sửa câu hỏi, câu trả lời cho gọn (điền sẵn từ góp ý) › Lưu. FAQ </a:t>
            </a:r>
            <a:r>
              <a:rPr lang="en-US" sz="1300" b="1" dirty="0">
                <a:solidFill>
                  <a:srgbClr val="475A7D"/>
                </a:solidFill>
              </a:rPr>
              <a:t>không hiện</a:t>
            </a:r>
            <a:r>
              <a:rPr lang="en-US" sz="1300" dirty="0">
                <a:solidFill>
                  <a:srgbClr val="475A7D"/>
                </a:solidFill>
              </a:rPr>
              <a:t> người gửi, đơn vị, tệp. </a:t>
            </a:r>
            <a:r>
              <a:rPr lang="en-US" sz="1300" b="1" dirty="0">
                <a:solidFill>
                  <a:srgbClr val="475A7D"/>
                </a:solidFill>
              </a:rPr>
              <a:t>Sửa FAQ</a:t>
            </a:r>
            <a:r>
              <a:rPr lang="en-US" sz="1300" dirty="0">
                <a:solidFill>
                  <a:srgbClr val="475A7D"/>
                </a:solidFill>
              </a:rPr>
              <a:t> / gỡ khi cần.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8521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Xóa góp ý (kèm mọi trao đổi, tệp): chỉ </a:t>
            </a:r>
            <a:r>
              <a:rPr lang="en-US" sz="1200" b="1" dirty="0">
                <a:solidFill>
                  <a:srgbClr val="475A7D"/>
                </a:solidFill>
              </a:rPr>
              <a:t>Admin hệ thống</a:t>
            </a:r>
            <a:r>
              <a:rPr lang="en-US" sz="1200" dirty="0">
                <a:solidFill>
                  <a:srgbClr val="475A7D"/>
                </a:solidFill>
              </a:rPr>
              <a:t>. Chưa có thông báo email / Zalo — người gửi xem trả lời trên trang.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Duyệt báo cáo: hoạt động, số liệu phân hệ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Menu </a:t>
            </a:r>
            <a:r>
              <a:rPr lang="en-US" sz="1300" b="1" dirty="0">
                <a:solidFill>
                  <a:srgbClr val="1D5FD1"/>
                </a:solidFill>
              </a:rPr>
              <a:t>Duyệt báo cáo</a:t>
            </a:r>
            <a:r>
              <a:rPr lang="en-US" sz="1300" dirty="0">
                <a:solidFill>
                  <a:srgbClr val="1D5FD1"/>
                </a:solidFill>
              </a:rPr>
              <a:t> › tab </a:t>
            </a:r>
            <a:r>
              <a:rPr lang="en-US" sz="1300" b="1" dirty="0">
                <a:solidFill>
                  <a:srgbClr val="1D5FD1"/>
                </a:solidFill>
              </a:rPr>
              <a:t>Chờ Thành Đoàn duyệt</a:t>
            </a:r>
            <a:r>
              <a:rPr lang="en-US" sz="1300" dirty="0">
                <a:solidFill>
                  <a:srgbClr val="1D5FD1"/>
                </a:solidFill>
              </a:rPr>
              <a:t> (số vàng trên menu = báo cáo đang chờ)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51206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Ô </a:t>
            </a:r>
            <a:r>
              <a:rPr lang="en-US" sz="1400" b="1" dirty="0">
                <a:solidFill>
                  <a:srgbClr val="1B2433"/>
                </a:solidFill>
              </a:rPr>
              <a:t>Chỉ cơ sở tôi phụ trách</a:t>
            </a:r>
            <a:r>
              <a:rPr lang="en-US" sz="1400" dirty="0">
                <a:solidFill>
                  <a:srgbClr val="1B2433"/>
                </a:solidFill>
              </a:rPr>
              <a:t> bật sẵn; bỏ tích để xem mọi cơ sở.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Bấm </a:t>
            </a:r>
            <a:r>
              <a:rPr lang="en-US" sz="1400" b="1" dirty="0">
                <a:solidFill>
                  <a:srgbClr val="1B2433"/>
                </a:solidFill>
              </a:rPr>
              <a:t>con mắt</a:t>
            </a:r>
            <a:r>
              <a:rPr lang="en-US" sz="1400" dirty="0">
                <a:solidFill>
                  <a:srgbClr val="1B2433"/>
                </a:solidFill>
              </a:rPr>
              <a:t> xem số, minh chứng, </a:t>
            </a:r>
            <a:r>
              <a:rPr lang="en-US" sz="1400" b="1" dirty="0">
                <a:solidFill>
                  <a:srgbClr val="1B2433"/>
                </a:solidFill>
              </a:rPr>
              <a:t>Quá trình xử lý</a:t>
            </a:r>
            <a:r>
              <a:rPr lang="en-US" sz="1400" dirty="0">
                <a:solidFill>
                  <a:srgbClr val="1B2433"/>
                </a:solidFill>
              </a:rPr>
              <a:t> / </a:t>
            </a:r>
            <a:r>
              <a:rPr lang="en-US" sz="1400" b="1" dirty="0">
                <a:solidFill>
                  <a:srgbClr val="1B2433"/>
                </a:solidFill>
              </a:rPr>
              <a:t>Lịch sử</a:t>
            </a:r>
            <a:r>
              <a:rPr lang="en-US" sz="1400" dirty="0">
                <a:solidFill>
                  <a:srgbClr val="1B2433"/>
                </a:solidFill>
              </a:rPr>
              <a:t>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B2433"/>
                </a:solidFill>
              </a:rPr>
              <a:t>Duyệt</a:t>
            </a:r>
            <a:r>
              <a:rPr lang="en-US" sz="1400" dirty="0">
                <a:solidFill>
                  <a:srgbClr val="1B2433"/>
                </a:solidFill>
              </a:rPr>
              <a:t> hoặc </a:t>
            </a:r>
            <a:r>
              <a:rPr lang="en-US" sz="1400" b="1" dirty="0">
                <a:solidFill>
                  <a:srgbClr val="1B2433"/>
                </a:solidFill>
              </a:rPr>
              <a:t>Trả lại</a:t>
            </a:r>
            <a:r>
              <a:rPr lang="en-US" sz="1400" dirty="0">
                <a:solidFill>
                  <a:srgbClr val="1B2433"/>
                </a:solidFill>
              </a:rPr>
              <a:t> (bắt buộc ghi lý do, về Admin cơ sở). Tích nhiều dòng để làm hàng loạt.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4343400"/>
            <a:ext cx="2468880" cy="822960"/>
          </a:xfrm>
          <a:prstGeom prst="roundRect">
            <a:avLst>
              <a:gd name="adj" fmla="val 8889"/>
            </a:avLst>
          </a:prstGeom>
          <a:solidFill>
            <a:srgbClr val="E0F2FE"/>
          </a:solidFill>
          <a:ln w="12700">
            <a:solidFill>
              <a:srgbClr val="E0F2F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441655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Chờ cơ sở xác thực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478231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Chưa tới Thành Đoàn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154680" y="4343400"/>
            <a:ext cx="2468880" cy="822960"/>
          </a:xfrm>
          <a:prstGeom prst="roundRect">
            <a:avLst>
              <a:gd name="adj" fmla="val 8889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246120" y="441655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Chờ Thành Đoàn duyệt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246120" y="478231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475A7D"/>
                </a:solidFill>
              </a:rPr>
              <a:t>Việc của bạn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5303520"/>
            <a:ext cx="2468880" cy="822960"/>
          </a:xfrm>
          <a:prstGeom prst="roundRect">
            <a:avLst>
              <a:gd name="adj" fmla="val 8889"/>
            </a:avLst>
          </a:prstGeom>
          <a:solidFill>
            <a:srgbClr val="DCFCE7"/>
          </a:solidFill>
          <a:ln w="12700">
            <a:solidFill>
              <a:srgbClr val="DCFCE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537667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Đã duyệt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74243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Vào tổng hợp, trang công khai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154680" y="5303520"/>
            <a:ext cx="2468880" cy="822960"/>
          </a:xfrm>
          <a:prstGeom prst="roundRect">
            <a:avLst>
              <a:gd name="adj" fmla="val 8889"/>
            </a:avLst>
          </a:prstGeom>
          <a:solidFill>
            <a:srgbClr val="FDE2E1"/>
          </a:solidFill>
          <a:ln w="12700">
            <a:solidFill>
              <a:srgbClr val="FDE2E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246120" y="537667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Thành Đoàn trả lại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3246120" y="574243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Cơ sở sửa, gửi lại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861304" y="167335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19" name="Image 0" descr="Trang Duyệt báo cáo: báo cáo số liệu (bảng trên), hoạt động (bảng dưới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691640"/>
            <a:ext cx="5760720" cy="3420428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5879592" y="5203508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Trang Duyệt báo cáo: báo cáo số liệu (bảng trên), hoạt động (bảng dưới)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3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Duyệt báo cáo: lưu ý, tổng hợp, tiến độ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120640" cy="3017520"/>
          </a:xfrm>
          <a:prstGeom prst="roundRect">
            <a:avLst>
              <a:gd name="adj" fmla="val 2424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481328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A5F"/>
                </a:solidFill>
              </a:rPr>
              <a:t>Trước khi duyệt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1938528"/>
            <a:ext cx="47091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Báo cáo số liệu có dòng </a:t>
            </a:r>
            <a:r>
              <a:rPr lang="en-US" sz="1300" b="1" dirty="0">
                <a:solidFill>
                  <a:srgbClr val="1B2433"/>
                </a:solidFill>
              </a:rPr>
              <a:t>"N lỗi / M cảnh báo"</a:t>
            </a:r>
            <a:r>
              <a:rPr lang="en-US" sz="1300" dirty="0">
                <a:solidFill>
                  <a:srgbClr val="1B2433"/>
                </a:solidFill>
              </a:rPr>
              <a:t>: số gấp hơn 3 lần mục tiêu, cao bất thường so với đơn vị cùng loại, số ≥ 100.000 ở chỉ tiêu triệu đồng.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b="1" dirty="0">
                <a:solidFill>
                  <a:srgbClr val="1B2433"/>
                </a:solidFill>
              </a:rPr>
              <a:t>Lịch sử</a:t>
            </a:r>
            <a:r>
              <a:rPr lang="en-US" sz="1300" dirty="0">
                <a:solidFill>
                  <a:srgbClr val="1B2433"/>
                </a:solidFill>
              </a:rPr>
              <a:t> ghi "Gửi sau hạn", "Kèm N cảnh báo số liệu" nếu có.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Hoạt động </a:t>
            </a:r>
            <a:r>
              <a:rPr lang="en-US" sz="1300" b="1" dirty="0">
                <a:solidFill>
                  <a:srgbClr val="1B2433"/>
                </a:solidFill>
              </a:rPr>
              <a:t>nghi trùng</a:t>
            </a:r>
            <a:r>
              <a:rPr lang="en-US" sz="1300" dirty="0">
                <a:solidFill>
                  <a:srgbClr val="1B2433"/>
                </a:solidFill>
              </a:rPr>
              <a:t> có cảnh báo — xem kỹ.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Có quyền </a:t>
            </a:r>
            <a:r>
              <a:rPr lang="en-US" sz="1300" b="1" dirty="0">
                <a:solidFill>
                  <a:srgbClr val="1B2433"/>
                </a:solidFill>
              </a:rPr>
              <a:t>Sửa</a:t>
            </a:r>
            <a:r>
              <a:rPr lang="en-US" sz="1300" dirty="0">
                <a:solidFill>
                  <a:srgbClr val="1B2433"/>
                </a:solidFill>
              </a:rPr>
              <a:t>: sửa khi đang chờ duyệt; số cũ lưu lịch sử.</a:t>
            </a:r>
            <a:endParaRPr lang="en-US" sz="130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Đã duyệt cần mở lại: đề nghị Văn phòng.</a:t>
            </a:r>
            <a:endParaRPr lang="en-US" sz="13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879592" y="1371600"/>
          <a:ext cx="576072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40233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Phân hệ › Số liệu chỉ tiêu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Dùng để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Tổng hợp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Chỉ số </a:t>
                      </a: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đã duyệt</a:t>
                      </a: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; số hiện tại hoặc bản chốt. </a:t>
                      </a: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Bấm số tổng</a:t>
                      </a: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 xem nguồn: từng đơn vị, số đang nhập, đơn vị bắt buộc chưa khai báo. Xuất Excel 3 trang.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Tiến độ &amp; hạn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Chưa làm · Đang làm · Chờ duyệt · Hoàn thành · Quá hạn · Sắp đến hạn · Gửi trễ. </a:t>
                      </a: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Xuất Excel đôn đốc</a:t>
                      </a: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 đúng danh sách đang lọc.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Giao chỉ tiêu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Quyền Giao chỉ tiêu: nhập mục tiêu từng đơn vị hoặc </a:t>
                      </a: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Điền cùng một số</a:t>
                      </a: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 › Lưu; nhiều chỉ tiêu dùng Excel.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45720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</a:t>
            </a:r>
            <a:r>
              <a:rPr lang="en-US" sz="1300" b="1" dirty="0">
                <a:solidFill>
                  <a:srgbClr val="1D5FD1"/>
                </a:solidFill>
              </a:rPr>
              <a:t>Hoạt động, chiến dịch</a:t>
            </a:r>
            <a:r>
              <a:rPr lang="en-US" sz="1300" dirty="0">
                <a:solidFill>
                  <a:srgbClr val="1D5FD1"/>
                </a:solidFill>
              </a:rPr>
              <a:t> › chọn phân hệ (Chiến dịch hè, Mùa hè số…) › thẻ </a:t>
            </a:r>
            <a:r>
              <a:rPr lang="en-US" sz="1300" b="1" dirty="0">
                <a:solidFill>
                  <a:srgbClr val="1D5FD1"/>
                </a:solidFill>
              </a:rPr>
              <a:t>Số liệu chỉ tiêu</a:t>
            </a:r>
            <a:r>
              <a:rPr lang="en-US" sz="1300" dirty="0">
                <a:solidFill>
                  <a:srgbClr val="1D5FD1"/>
                </a:solidFill>
              </a:rPr>
              <a:t> › thẻ con </a:t>
            </a:r>
            <a:r>
              <a:rPr lang="en-US" sz="1300" b="1" dirty="0">
                <a:solidFill>
                  <a:srgbClr val="1D5FD1"/>
                </a:solidFill>
              </a:rPr>
              <a:t>Tổng hợp</a:t>
            </a:r>
            <a:r>
              <a:rPr lang="en-US" sz="1300" dirty="0">
                <a:solidFill>
                  <a:srgbClr val="1D5FD1"/>
                </a:solidFill>
              </a:rPr>
              <a:t> · </a:t>
            </a:r>
            <a:r>
              <a:rPr lang="en-US" sz="1300" b="1" dirty="0">
                <a:solidFill>
                  <a:srgbClr val="1D5FD1"/>
                </a:solidFill>
              </a:rPr>
              <a:t>Tiến độ &amp; hạn</a:t>
            </a:r>
            <a:r>
              <a:rPr lang="en-US" sz="1300" dirty="0">
                <a:solidFill>
                  <a:srgbClr val="1D5FD1"/>
                </a:solidFill>
              </a:rPr>
              <a:t> · </a:t>
            </a:r>
            <a:r>
              <a:rPr lang="en-US" sz="1300" b="1" dirty="0">
                <a:solidFill>
                  <a:srgbClr val="1D5FD1"/>
                </a:solidFill>
              </a:rPr>
              <a:t>Giao chỉ tiêu</a:t>
            </a:r>
            <a:r>
              <a:rPr lang="en-US" sz="1300" dirty="0">
                <a:solidFill>
                  <a:srgbClr val="1D5FD1"/>
                </a:solidFill>
              </a:rPr>
              <a:t>. Gia hạn cho đơn vị: đề nghị Văn phòng.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548640" y="5486400"/>
            <a:ext cx="11091672" cy="685800"/>
          </a:xfrm>
          <a:prstGeom prst="roundRect">
            <a:avLst>
              <a:gd name="adj" fmla="val 10667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713232" y="5664708"/>
            <a:ext cx="329184" cy="329184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13232" y="56647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★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88720" y="5559552"/>
            <a:ext cx="1031443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Trả lại nên ghi rõ </a:t>
            </a:r>
            <a:r>
              <a:rPr lang="en-US" sz="1300" b="1" dirty="0">
                <a:solidFill>
                  <a:srgbClr val="1B2433"/>
                </a:solidFill>
              </a:rPr>
              <a:t>số nào, minh chứng nào</a:t>
            </a:r>
            <a:r>
              <a:rPr lang="en-US" sz="1300" dirty="0">
                <a:solidFill>
                  <a:srgbClr val="1B2433"/>
                </a:solidFill>
              </a:rPr>
              <a:t> cần sửa để cơ sở sửa một lần là đúng.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4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Công trình thanh niên: theo dõi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Menu </a:t>
            </a:r>
            <a:r>
              <a:rPr lang="en-US" sz="1300" b="1" dirty="0">
                <a:solidFill>
                  <a:srgbClr val="1D5FD1"/>
                </a:solidFill>
              </a:rPr>
              <a:t>Công trình thanh niên</a:t>
            </a:r>
            <a:r>
              <a:rPr lang="en-US" sz="1300" dirty="0">
                <a:solidFill>
                  <a:srgbClr val="1D5FD1"/>
                </a:solidFill>
              </a:rPr>
              <a:t> › thẻ </a:t>
            </a:r>
            <a:r>
              <a:rPr lang="en-US" sz="1300" b="1" dirty="0">
                <a:solidFill>
                  <a:srgbClr val="1D5FD1"/>
                </a:solidFill>
              </a:rPr>
              <a:t>Tổng quan</a:t>
            </a:r>
            <a:r>
              <a:rPr lang="en-US" sz="1300" dirty="0">
                <a:solidFill>
                  <a:srgbClr val="1D5FD1"/>
                </a:solidFill>
              </a:rPr>
              <a:t> · </a:t>
            </a:r>
            <a:r>
              <a:rPr lang="en-US" sz="1300" b="1" dirty="0">
                <a:solidFill>
                  <a:srgbClr val="1D5FD1"/>
                </a:solidFill>
              </a:rPr>
              <a:t>Tiến độ</a:t>
            </a:r>
            <a:r>
              <a:rPr lang="en-US" sz="1300" dirty="0">
                <a:solidFill>
                  <a:srgbClr val="1D5FD1"/>
                </a:solidFill>
              </a:rPr>
              <a:t> · </a:t>
            </a:r>
            <a:r>
              <a:rPr lang="en-US" sz="1300" b="1" dirty="0">
                <a:solidFill>
                  <a:srgbClr val="1D5FD1"/>
                </a:solidFill>
              </a:rPr>
              <a:t>Nghiệm thu</a:t>
            </a:r>
            <a:r>
              <a:rPr lang="en-US" sz="1300" dirty="0">
                <a:solidFill>
                  <a:srgbClr val="1D5FD1"/>
                </a:solidFill>
              </a:rPr>
              <a:t> (chọn năm ở góc trên)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5120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Kỳ </a:t>
            </a:r>
            <a:r>
              <a:rPr lang="en-US" sz="1300" b="1" dirty="0">
                <a:solidFill>
                  <a:srgbClr val="1B2433"/>
                </a:solidFill>
              </a:rPr>
              <a:t>16/11 năm trước – 15/11</a:t>
            </a:r>
            <a:r>
              <a:rPr lang="en-US" sz="1300" dirty="0">
                <a:solidFill>
                  <a:srgbClr val="1B2433"/>
                </a:solidFill>
              </a:rPr>
              <a:t>, lịch theo khối (thẻ </a:t>
            </a:r>
            <a:r>
              <a:rPr lang="en-US" sz="1300" b="1" dirty="0">
                <a:solidFill>
                  <a:srgbClr val="1B2433"/>
                </a:solidFill>
              </a:rPr>
              <a:t>Kỳ</a:t>
            </a:r>
            <a:r>
              <a:rPr lang="en-US" sz="1300" dirty="0">
                <a:solidFill>
                  <a:srgbClr val="1B2433"/>
                </a:solidFill>
              </a:rPr>
              <a:t>). Năm 2026: P-X-ĐK, CNLĐ, LLVT, Cấp Thành đăng ký và báo cáo đến hết </a:t>
            </a:r>
            <a:r>
              <a:rPr lang="en-US" sz="1300" b="1" dirty="0">
                <a:solidFill>
                  <a:srgbClr val="1B2433"/>
                </a:solidFill>
              </a:rPr>
              <a:t>03/11</a:t>
            </a:r>
            <a:r>
              <a:rPr lang="en-US" sz="1300" dirty="0">
                <a:solidFill>
                  <a:srgbClr val="1B2433"/>
                </a:solidFill>
              </a:rPr>
              <a:t>; Trường học đăng ký đến hết </a:t>
            </a:r>
            <a:r>
              <a:rPr lang="en-US" sz="1300" b="1" dirty="0">
                <a:solidFill>
                  <a:srgbClr val="1B2433"/>
                </a:solidFill>
              </a:rPr>
              <a:t>15/11</a:t>
            </a:r>
            <a:r>
              <a:rPr lang="en-US" sz="1300" dirty="0">
                <a:solidFill>
                  <a:srgbClr val="1B2433"/>
                </a:solidFill>
              </a:rPr>
              <a:t> (báo cáo thông báo sau).</a:t>
            </a:r>
            <a:endParaRPr lang="en-US" sz="13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743200"/>
          <a:ext cx="512064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35661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Thẻ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Xem gì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Tổng quan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Đơn vị đã gửi / tổng, số công trình, ĐVTN tham gia, kinh phí; theo khu vực, lĩnh vực, tháng bắt đầu; công trình tiêu biểu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Tiến độ</a:t>
                      </a: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 › </a:t>
                      </a: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Đăng ký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Mỗi đơn vị một dòng: Chưa đăng ký · Đang soạn · </a:t>
                      </a: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Đã ghi nhận</a:t>
                      </a: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 · Bị trả lại…; bấm dòng xem công trình, hồ sơ (công văn, danh sách)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Tiến độ</a:t>
                      </a: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 › </a:t>
                      </a: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Báo cáo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Tình trạng báo cáo kết quả, hồ sơ đề nghị công nhận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B2433"/>
                          </a:solidFill>
                        </a:rPr>
                        <a:t>Nghiệm thu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Công trình đã báo cáo: chờ · đạt · không đạt · tiêu biểu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861304" y="167335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8" name="Image 0" descr="Màn hình đăng ký của cơ sở (Thành Đoàn mở một dòng ở Tiến độ thấy cùng nội dung)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691640"/>
            <a:ext cx="5760720" cy="342042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5879592" y="5203508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Màn hình đăng ký của cơ sở (Thành Đoàn mở một dòng ở Tiến độ thấy cùng nội dung)</a:t>
            </a:r>
            <a:endParaRPr lang="en-US" sz="1100" dirty="0"/>
          </a:p>
        </p:txBody>
      </p:sp>
      <p:sp>
        <p:nvSpPr>
          <p:cNvPr id="10" name="Shape 6"/>
          <p:cNvSpPr/>
          <p:nvPr/>
        </p:nvSpPr>
        <p:spPr>
          <a:xfrm>
            <a:off x="5879592" y="5532120"/>
            <a:ext cx="5760720" cy="685800"/>
          </a:xfrm>
          <a:prstGeom prst="roundRect">
            <a:avLst>
              <a:gd name="adj" fmla="val 10667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6044184" y="571042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044184" y="57104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6519672" y="5605272"/>
            <a:ext cx="498348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Tích </a:t>
            </a:r>
            <a:r>
              <a:rPr lang="en-US" sz="1300" b="1" dirty="0">
                <a:solidFill>
                  <a:srgbClr val="1B2433"/>
                </a:solidFill>
              </a:rPr>
              <a:t>Chỉ cơ sở tôi phụ trách</a:t>
            </a:r>
            <a:r>
              <a:rPr lang="en-US" sz="1300" dirty="0">
                <a:solidFill>
                  <a:srgbClr val="1B2433"/>
                </a:solidFill>
              </a:rPr>
              <a:t> để lọc theo phân công.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4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Công trình thanh niên: duyệt, phản hồi, tổng hợp</a:t>
            </a:r>
            <a:endParaRPr lang="en-US" sz="28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920240"/>
                <a:gridCol w="679399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Việc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Quyền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Cách làm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Phản hồi đăng ký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Trả lại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Đăng ký được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ghi nhận ngay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khi cơ sở gửi. Thấy sai: mở dòng ở Tiến độ › Đăng ký ›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Trả lại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kèm ý kiến (sửa gì) — cơ sở sửa, gửi lại.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Xác nhận / trả lại báo cáo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Duyệt / Trả lại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Tiến độ ›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Báo cáo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: xem báo cáo từng công trình (ĐVTN, ngày công, kết quả chỉ tiêu, Được việc / người / tổ chức), công văn đề nghị công nhận › xác nhận hoặc trả lại.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Nghiệm thu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Duyệt, thuộc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Tổ phụ trách đơn vị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Thẻ Nghiệm thu: lọc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Chờ nghiệm thu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› bấm mã xem báo cáo › tích chọn ›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Đạt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/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Không đạt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(ghi ý kiến).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Công nhận tiêu biểu, gia hạn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Văn phòng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Theo quyết định BTV; cơ sở xin gia hạn — chuyển đề nghị kèm lý do cho Văn phòng.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Tổng hợp, đôn đốc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Mọi Lãnh đạo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Excel tiến độ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(đúng danh sách đang lọc — dùng nhắc cơ sở chưa làm) ·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Excel mọi công trình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· Excel nghiệm thu.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548640" y="5486400"/>
            <a:ext cx="11091672" cy="685800"/>
          </a:xfrm>
          <a:prstGeom prst="roundRect">
            <a:avLst>
              <a:gd name="adj" fmla="val 10667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13232" y="5664708"/>
            <a:ext cx="329184" cy="329184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13232" y="56647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★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1188720" y="5559552"/>
            <a:ext cx="1031443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Trả lại nên ghi rõ </a:t>
            </a:r>
            <a:r>
              <a:rPr lang="en-US" sz="1300" b="1" dirty="0">
                <a:solidFill>
                  <a:srgbClr val="1B2433"/>
                </a:solidFill>
              </a:rPr>
              <a:t>công trình nào, sửa gì, thiếu hồ sơ gì</a:t>
            </a:r>
            <a:r>
              <a:rPr lang="en-US" sz="1300" dirty="0">
                <a:solidFill>
                  <a:srgbClr val="1B2433"/>
                </a:solidFill>
              </a:rPr>
              <a:t> để cơ sở sửa một lần là đúng.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Bộ chỉ số: theo dõi, xác nhận, trả lại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Menu </a:t>
            </a:r>
            <a:r>
              <a:rPr lang="en-US" sz="1300" b="1" dirty="0">
                <a:solidFill>
                  <a:srgbClr val="1D5FD1"/>
                </a:solidFill>
              </a:rPr>
              <a:t>Bộ chỉ số báo cáo số liệu</a:t>
            </a:r>
            <a:r>
              <a:rPr lang="en-US" sz="1300" dirty="0">
                <a:solidFill>
                  <a:srgbClr val="1D5FD1"/>
                </a:solidFill>
              </a:rPr>
              <a:t> › </a:t>
            </a:r>
            <a:r>
              <a:rPr lang="en-US" sz="1300" b="1" dirty="0">
                <a:solidFill>
                  <a:srgbClr val="1D5FD1"/>
                </a:solidFill>
              </a:rPr>
              <a:t>Bộ chỉ số, báo cáo số liệu</a:t>
            </a:r>
            <a:r>
              <a:rPr lang="en-US" sz="1300" dirty="0">
                <a:solidFill>
                  <a:srgbClr val="1D5FD1"/>
                </a:solidFill>
              </a:rPr>
              <a:t> › thẻ </a:t>
            </a:r>
            <a:r>
              <a:rPr lang="en-US" sz="1300" b="1" dirty="0">
                <a:solidFill>
                  <a:srgbClr val="1D5FD1"/>
                </a:solidFill>
              </a:rPr>
              <a:t>Theo đơn vị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914400" y="2103120"/>
            <a:ext cx="10332720" cy="0"/>
          </a:xfrm>
          <a:prstGeom prst="line">
            <a:avLst/>
          </a:prstGeom>
          <a:noFill/>
          <a:ln w="38100">
            <a:solidFill>
              <a:srgbClr val="D5DEEB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40080" y="1737360"/>
            <a:ext cx="731520" cy="731520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7373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651760"/>
            <a:ext cx="2523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Theo dõi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108960"/>
            <a:ext cx="252374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Mỗi đơn vị một dòng: khu vực, </a:t>
            </a:r>
            <a:r>
              <a:rPr lang="en-US" sz="1300" b="1" dirty="0">
                <a:solidFill>
                  <a:srgbClr val="475A7D"/>
                </a:solidFill>
              </a:rPr>
              <a:t>trạng thái</a:t>
            </a:r>
            <a:r>
              <a:rPr lang="en-US" sz="1300" dirty="0">
                <a:solidFill>
                  <a:srgbClr val="475A7D"/>
                </a:solidFill>
              </a:rPr>
              <a:t> (Đang nhập · Đã nộp · Đã xác nhận), tiến độ, hạn, ngày nộp, nộp trễ. Lọc trạng thái, khu vực, tên.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465576" y="1737360"/>
            <a:ext cx="731520" cy="731520"/>
          </a:xfrm>
          <a:prstGeom prst="ellipse">
            <a:avLst/>
          </a:prstGeom>
          <a:solidFill>
            <a:srgbClr val="7C4DDE"/>
          </a:solidFill>
          <a:ln w="12700">
            <a:solidFill>
              <a:srgbClr val="7C4DD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465576" y="17373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3374136" y="2651760"/>
            <a:ext cx="2523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Xem báo cáo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3374136" y="3108960"/>
            <a:ext cx="252374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Bấm tên đơn vị: từng nhóm NK / PH — số, </a:t>
            </a:r>
            <a:r>
              <a:rPr lang="en-US" sz="1300" b="1" dirty="0">
                <a:solidFill>
                  <a:srgbClr val="475A7D"/>
                </a:solidFill>
              </a:rPr>
              <a:t>kết quả tỷ lệ</a:t>
            </a:r>
            <a:r>
              <a:rPr lang="en-US" sz="1300" dirty="0">
                <a:solidFill>
                  <a:srgbClr val="475A7D"/>
                </a:solidFill>
              </a:rPr>
              <a:t>, minh chứng, danh sách chi tiết; PH10.A có dòng </a:t>
            </a:r>
            <a:r>
              <a:rPr lang="en-US" sz="1300" b="1" dirty="0">
                <a:solidFill>
                  <a:srgbClr val="475A7D"/>
                </a:solidFill>
              </a:rPr>
              <a:t>số trên PM Quản lý Đoàn viên</a:t>
            </a:r>
            <a:r>
              <a:rPr lang="en-US" sz="1300" dirty="0">
                <a:solidFill>
                  <a:srgbClr val="475A7D"/>
                </a:solidFill>
              </a:rPr>
              <a:t>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91072" y="1737360"/>
            <a:ext cx="731520" cy="73152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91072" y="17373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199632" y="2651760"/>
            <a:ext cx="2523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Xác nhận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6199632" y="3108960"/>
            <a:ext cx="252374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Báo cáo </a:t>
            </a:r>
            <a:r>
              <a:rPr lang="en-US" sz="1300" b="1" dirty="0">
                <a:solidFill>
                  <a:srgbClr val="475A7D"/>
                </a:solidFill>
              </a:rPr>
              <a:t>Đã nộp</a:t>
            </a:r>
            <a:r>
              <a:rPr lang="en-US" sz="1300" dirty="0">
                <a:solidFill>
                  <a:srgbClr val="475A7D"/>
                </a:solidFill>
              </a:rPr>
              <a:t>, số hợp lý: </a:t>
            </a:r>
            <a:r>
              <a:rPr lang="en-US" sz="1300" b="1" dirty="0">
                <a:solidFill>
                  <a:srgbClr val="475A7D"/>
                </a:solidFill>
              </a:rPr>
              <a:t>Xác nhận</a:t>
            </a:r>
            <a:r>
              <a:rPr lang="en-US" sz="1300" dirty="0">
                <a:solidFill>
                  <a:srgbClr val="475A7D"/>
                </a:solidFill>
              </a:rPr>
              <a:t> (quyền Duyệt).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9116568" y="1737360"/>
            <a:ext cx="731520" cy="731520"/>
          </a:xfrm>
          <a:prstGeom prst="ellipse">
            <a:avLst/>
          </a:prstGeom>
          <a:solidFill>
            <a:srgbClr val="DA251D"/>
          </a:solidFill>
          <a:ln w="12700">
            <a:solidFill>
              <a:srgbClr val="DA251D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116568" y="173736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9025128" y="2651760"/>
            <a:ext cx="2523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Trả lại</a:t>
            </a:r>
            <a:endParaRPr lang="en-US" sz="1700" dirty="0"/>
          </a:p>
        </p:txBody>
      </p:sp>
      <p:sp>
        <p:nvSpPr>
          <p:cNvPr id="21" name="Text 19"/>
          <p:cNvSpPr txBox="1"/>
          <p:nvPr/>
        </p:nvSpPr>
        <p:spPr>
          <a:xfrm>
            <a:off x="9025128" y="3108960"/>
            <a:ext cx="252374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Cần sửa: </a:t>
            </a:r>
            <a:r>
              <a:rPr lang="en-US" sz="1300" b="1" dirty="0">
                <a:solidFill>
                  <a:srgbClr val="475A7D"/>
                </a:solidFill>
              </a:rPr>
              <a:t>Trả lại</a:t>
            </a:r>
            <a:r>
              <a:rPr lang="en-US" sz="1300" dirty="0">
                <a:solidFill>
                  <a:srgbClr val="475A7D"/>
                </a:solidFill>
              </a:rPr>
              <a:t> kèm lý do (quyền Trả lại). Báo cáo về </a:t>
            </a:r>
            <a:r>
              <a:rPr lang="en-US" sz="1300" b="1" dirty="0">
                <a:solidFill>
                  <a:srgbClr val="475A7D"/>
                </a:solidFill>
              </a:rPr>
              <a:t>Đang nhập</a:t>
            </a:r>
            <a:r>
              <a:rPr lang="en-US" sz="1300" dirty="0">
                <a:solidFill>
                  <a:srgbClr val="475A7D"/>
                </a:solidFill>
              </a:rPr>
              <a:t>, cơ sở sửa rồi nộp lại.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548640" y="5349240"/>
            <a:ext cx="11091672" cy="822960"/>
          </a:xfrm>
          <a:prstGeom prst="roundRect">
            <a:avLst>
              <a:gd name="adj" fmla="val 8889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13232" y="559612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13232" y="55961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1188720" y="5422392"/>
            <a:ext cx="103144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Báo cáo đã xác nhận cần mở lại, gia hạn cho cơ sở quá ngày khóa: đề nghị </a:t>
            </a:r>
            <a:r>
              <a:rPr lang="en-US" sz="1300" b="1" dirty="0">
                <a:solidFill>
                  <a:srgbClr val="1B2433"/>
                </a:solidFill>
              </a:rPr>
              <a:t>Văn phòng</a:t>
            </a:r>
            <a:r>
              <a:rPr lang="en-US" sz="1300" dirty="0">
                <a:solidFill>
                  <a:srgbClr val="1B2433"/>
                </a:solidFill>
              </a:rPr>
              <a:t>. Mọi thao tác ghi ở </a:t>
            </a:r>
            <a:r>
              <a:rPr lang="en-US" sz="1300" b="1" dirty="0">
                <a:solidFill>
                  <a:srgbClr val="1B2433"/>
                </a:solidFill>
              </a:rPr>
              <a:t>Lịch sử</a:t>
            </a:r>
            <a:r>
              <a:rPr lang="en-US" sz="1300" dirty="0">
                <a:solidFill>
                  <a:srgbClr val="1B2433"/>
                </a:solidFill>
              </a:rPr>
              <a:t> (ai, lúc nào, lý do).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5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Bộ chỉ số: tổng hợp toàn Thành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5029200" cy="4846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B2433"/>
                </a:solidFill>
              </a:rPr>
              <a:t>Thẻ </a:t>
            </a:r>
            <a:r>
              <a:rPr lang="en-US" sz="1400" b="1" dirty="0">
                <a:solidFill>
                  <a:srgbClr val="1B2433"/>
                </a:solidFill>
              </a:rPr>
              <a:t>Theo chỉ số</a:t>
            </a:r>
            <a:r>
              <a:rPr lang="en-US" sz="1400" dirty="0">
                <a:solidFill>
                  <a:srgbClr val="1B2433"/>
                </a:solidFill>
              </a:rPr>
              <a:t>: mỗi trường số — số đơn vị đã nhập / áp dụng, </a:t>
            </a:r>
            <a:r>
              <a:rPr lang="en-US" sz="1400" b="1" dirty="0">
                <a:solidFill>
                  <a:srgbClr val="1B2433"/>
                </a:solidFill>
              </a:rPr>
              <a:t>tổng cơ sở</a:t>
            </a:r>
            <a:r>
              <a:rPr lang="en-US" sz="1400" dirty="0">
                <a:solidFill>
                  <a:srgbClr val="1B2433"/>
                </a:solidFill>
              </a:rPr>
              <a:t>, </a:t>
            </a:r>
            <a:r>
              <a:rPr lang="en-US" sz="1400" b="1" dirty="0">
                <a:solidFill>
                  <a:srgbClr val="1B2433"/>
                </a:solidFill>
              </a:rPr>
              <a:t>cấp Thành</a:t>
            </a:r>
            <a:r>
              <a:rPr lang="en-US" sz="1400" dirty="0">
                <a:solidFill>
                  <a:srgbClr val="1B2433"/>
                </a:solidFill>
              </a:rPr>
              <a:t>, tổng; tỷ lệ = tổng tử ÷ tổng mẫu.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B2433"/>
                </a:solidFill>
              </a:rPr>
              <a:t>Mặc định chỉ tính báo cáo </a:t>
            </a:r>
            <a:r>
              <a:rPr lang="en-US" sz="1400" b="1" dirty="0">
                <a:solidFill>
                  <a:srgbClr val="1B2433"/>
                </a:solidFill>
              </a:rPr>
              <a:t>đã nộp</a:t>
            </a:r>
            <a:r>
              <a:rPr lang="en-US" sz="1400" dirty="0">
                <a:solidFill>
                  <a:srgbClr val="1B2433"/>
                </a:solidFill>
              </a:rPr>
              <a:t>, </a:t>
            </a:r>
            <a:r>
              <a:rPr lang="en-US" sz="1400" b="1" dirty="0">
                <a:solidFill>
                  <a:srgbClr val="1B2433"/>
                </a:solidFill>
              </a:rPr>
              <a:t>đã xác nhận</a:t>
            </a:r>
            <a:r>
              <a:rPr lang="en-US" sz="1400" dirty="0">
                <a:solidFill>
                  <a:srgbClr val="1B2433"/>
                </a:solidFill>
              </a:rPr>
              <a:t>; tích ô để tính cả báo cáo đang nhập.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B2433"/>
                </a:solidFill>
              </a:rPr>
              <a:t>Trường kèm danh sách (NK14 dự án, NK07 công trình…): nút </a:t>
            </a:r>
            <a:r>
              <a:rPr lang="en-US" sz="1400" b="1" dirty="0">
                <a:solidFill>
                  <a:srgbClr val="1B2433"/>
                </a:solidFill>
              </a:rPr>
              <a:t>Danh sách</a:t>
            </a:r>
            <a:r>
              <a:rPr lang="en-US" sz="1400" dirty="0">
                <a:solidFill>
                  <a:srgbClr val="1B2433"/>
                </a:solidFill>
              </a:rPr>
              <a:t> gộp mọi đơn vị, đánh dấu tên trùng; NK14 đếm </a:t>
            </a:r>
            <a:r>
              <a:rPr lang="en-US" sz="1400" b="1" dirty="0">
                <a:solidFill>
                  <a:srgbClr val="1B2433"/>
                </a:solidFill>
              </a:rPr>
              <a:t>dự án không trùng</a:t>
            </a:r>
            <a:r>
              <a:rPr lang="en-US" sz="1400" dirty="0">
                <a:solidFill>
                  <a:srgbClr val="1B2433"/>
                </a:solidFill>
              </a:rPr>
              <a:t>.</a:t>
            </a:r>
            <a:endParaRPr lang="en-US" sz="1400" dirty="0"/>
          </a:p>
          <a:p>
            <a:pPr marL="203200" indent="-2032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rgbClr val="1B2433"/>
                </a:solidFill>
              </a:rPr>
              <a:t>Xuất Excel tổng hợp</a:t>
            </a:r>
            <a:r>
              <a:rPr lang="en-US" sz="1400" dirty="0">
                <a:solidFill>
                  <a:srgbClr val="1B2433"/>
                </a:solidFill>
              </a:rPr>
              <a:t>: Theo chỉ số, Đơn vị, Chi tiết và một trang cho mỗi danh sách.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861304" y="135331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6" name="Image 0" descr="Thẻ Theo chỉ số: tổng cơ sở, cấp Thành, tỷ lệ toàn Thành phố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371600"/>
            <a:ext cx="5760720" cy="342042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879592" y="4883467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Thẻ Theo chỉ số: tổng cơ sở, cấp Thành, tỷ lệ toàn Thành phố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6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Thang điểm thi đua: Tổ chấm theo tiêu chí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Menu </a:t>
            </a:r>
            <a:r>
              <a:rPr lang="en-US" sz="1300" b="1" dirty="0">
                <a:solidFill>
                  <a:srgbClr val="1D5FD1"/>
                </a:solidFill>
              </a:rPr>
              <a:t>Bộ chỉ số báo cáo số liệu</a:t>
            </a:r>
            <a:r>
              <a:rPr lang="en-US" sz="1300" dirty="0">
                <a:solidFill>
                  <a:srgbClr val="1D5FD1"/>
                </a:solidFill>
              </a:rPr>
              <a:t> › </a:t>
            </a:r>
            <a:r>
              <a:rPr lang="en-US" sz="1300" b="1" dirty="0">
                <a:solidFill>
                  <a:srgbClr val="1D5FD1"/>
                </a:solidFill>
              </a:rPr>
              <a:t>Chấm điểm thi đua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512064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rgbClr val="1B2433"/>
                </a:solidFill>
              </a:rPr>
              <a:t>Chọn </a:t>
            </a:r>
            <a:r>
              <a:rPr lang="en-US" sz="1300" b="1" dirty="0">
                <a:solidFill>
                  <a:srgbClr val="1B2433"/>
                </a:solidFill>
              </a:rPr>
              <a:t>khối</a:t>
            </a:r>
            <a:r>
              <a:rPr lang="en-US" sz="1300" dirty="0">
                <a:solidFill>
                  <a:srgbClr val="1B2433"/>
                </a:solidFill>
              </a:rPr>
              <a:t> (ghi số đơn vị đã nộp, số lượt chờ bạn chấm) › chọn </a:t>
            </a:r>
            <a:r>
              <a:rPr lang="en-US" sz="1300" b="1" dirty="0">
                <a:solidFill>
                  <a:srgbClr val="1B2433"/>
                </a:solidFill>
              </a:rPr>
              <a:t>tiêu chí</a:t>
            </a:r>
            <a:r>
              <a:rPr lang="en-US" sz="1300" dirty="0">
                <a:solidFill>
                  <a:srgbClr val="1B2433"/>
                </a:solidFill>
              </a:rPr>
              <a:t> (ô </a:t>
            </a:r>
            <a:r>
              <a:rPr lang="en-US" sz="1300" b="1" dirty="0">
                <a:solidFill>
                  <a:srgbClr val="1B2433"/>
                </a:solidFill>
              </a:rPr>
              <a:t>Chỉ tiêu chí Tổ tôi chấm</a:t>
            </a:r>
            <a:r>
              <a:rPr lang="en-US" sz="1300" dirty="0">
                <a:solidFill>
                  <a:srgbClr val="1B2433"/>
                </a:solidFill>
              </a:rPr>
              <a:t> bật sẵn). Mở </a:t>
            </a:r>
            <a:r>
              <a:rPr lang="en-US" sz="1300" b="1" dirty="0">
                <a:solidFill>
                  <a:srgbClr val="1B2433"/>
                </a:solidFill>
              </a:rPr>
              <a:t>Cách chấm</a:t>
            </a:r>
            <a:r>
              <a:rPr lang="en-US" sz="1300" dirty="0">
                <a:solidFill>
                  <a:srgbClr val="1B2433"/>
                </a:solidFill>
              </a:rPr>
              <a:t> để đối chiếu.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rgbClr val="1B2433"/>
                </a:solidFill>
              </a:rPr>
              <a:t>Bảng đơn vị: điểm tự chấm, số liệu (kèm số bộ chỉ số), </a:t>
            </a:r>
            <a:r>
              <a:rPr lang="en-US" sz="1300" b="1" dirty="0">
                <a:solidFill>
                  <a:srgbClr val="1B2433"/>
                </a:solidFill>
              </a:rPr>
              <a:t>minh chứng</a:t>
            </a:r>
            <a:r>
              <a:rPr lang="en-US" sz="1300" dirty="0">
                <a:solidFill>
                  <a:srgbClr val="1B2433"/>
                </a:solidFill>
              </a:rPr>
              <a:t> (mở bảng điểm đơn vị ở thẻ mới), giải trình, </a:t>
            </a:r>
            <a:r>
              <a:rPr lang="en-US" sz="1300" b="1" dirty="0">
                <a:solidFill>
                  <a:srgbClr val="1B2433"/>
                </a:solidFill>
              </a:rPr>
              <a:t>điểm gợi ý</a:t>
            </a:r>
            <a:r>
              <a:rPr lang="en-US" sz="1300" dirty="0">
                <a:solidFill>
                  <a:srgbClr val="1B2433"/>
                </a:solidFill>
              </a:rPr>
              <a:t>. Lọc </a:t>
            </a:r>
            <a:r>
              <a:rPr lang="en-US" sz="1300" b="1" dirty="0">
                <a:solidFill>
                  <a:srgbClr val="1B2433"/>
                </a:solidFill>
              </a:rPr>
              <a:t>Chờ chấm</a:t>
            </a:r>
            <a:r>
              <a:rPr lang="en-US" sz="1300" dirty="0">
                <a:solidFill>
                  <a:srgbClr val="1B2433"/>
                </a:solidFill>
              </a:rPr>
              <a:t>.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Font typeface="+mj-lt"/>
              <a:buAutoNum type="arabicPeriod" startAt="1"/>
            </a:pPr>
            <a:r>
              <a:rPr lang="en-US" sz="1300" dirty="0">
                <a:solidFill>
                  <a:srgbClr val="1B2433"/>
                </a:solidFill>
              </a:rPr>
              <a:t>Nhập </a:t>
            </a:r>
            <a:r>
              <a:rPr lang="en-US" sz="1300" b="1" dirty="0">
                <a:solidFill>
                  <a:srgbClr val="1B2433"/>
                </a:solidFill>
              </a:rPr>
              <a:t>Điểm Tổ chấm</a:t>
            </a:r>
            <a:r>
              <a:rPr lang="en-US" sz="1300" dirty="0">
                <a:solidFill>
                  <a:srgbClr val="1B2433"/>
                </a:solidFill>
              </a:rPr>
              <a:t>, </a:t>
            </a:r>
            <a:r>
              <a:rPr lang="en-US" sz="1300" b="1" dirty="0">
                <a:solidFill>
                  <a:srgbClr val="1B2433"/>
                </a:solidFill>
              </a:rPr>
              <a:t>Nhận xét</a:t>
            </a:r>
            <a:r>
              <a:rPr lang="en-US" sz="1300" dirty="0">
                <a:solidFill>
                  <a:srgbClr val="1B2433"/>
                </a:solidFill>
              </a:rPr>
              <a:t> › </a:t>
            </a:r>
            <a:r>
              <a:rPr lang="en-US" sz="1300" b="1" dirty="0">
                <a:solidFill>
                  <a:srgbClr val="1B2433"/>
                </a:solidFill>
              </a:rPr>
              <a:t>Lưu</a:t>
            </a:r>
            <a:r>
              <a:rPr lang="en-US" sz="1300" dirty="0">
                <a:solidFill>
                  <a:srgbClr val="1B2433"/>
                </a:solidFill>
              </a:rPr>
              <a:t> từng dòng hoặc </a:t>
            </a:r>
            <a:r>
              <a:rPr lang="en-US" sz="1300" b="1" dirty="0">
                <a:solidFill>
                  <a:srgbClr val="1B2433"/>
                </a:solidFill>
              </a:rPr>
              <a:t>Lưu tất cả</a:t>
            </a:r>
            <a:r>
              <a:rPr lang="en-US" sz="1300" dirty="0">
                <a:solidFill>
                  <a:srgbClr val="1B2433"/>
                </a:solidFill>
              </a:rPr>
              <a:t>. Xóa trống điểm = bỏ điểm đã chấm.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754880"/>
            <a:ext cx="5120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75A7D"/>
                </a:solidFill>
              </a:rPr>
              <a:t>Mỗi </a:t>
            </a:r>
            <a:r>
              <a:rPr lang="en-US" sz="1200" b="1" dirty="0">
                <a:solidFill>
                  <a:srgbClr val="475A7D"/>
                </a:solidFill>
              </a:rPr>
              <a:t>Cụm thi đua</a:t>
            </a:r>
            <a:r>
              <a:rPr lang="en-US" sz="1200" dirty="0">
                <a:solidFill>
                  <a:srgbClr val="475A7D"/>
                </a:solidFill>
              </a:rPr>
              <a:t> giao cho một Tổ — Tổ chấm mọi tiêu chí của đơn vị trong cụm. Phân công sai: báo Văn phòng.</a:t>
            </a:r>
            <a:endParaRPr lang="en-US" sz="1200" dirty="0"/>
          </a:p>
          <a:p>
            <a:pPr marL="203200" indent="-2032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475A7D"/>
                </a:solidFill>
              </a:rPr>
              <a:t>Tiêu chí thường chấm sau khi đơn vị </a:t>
            </a:r>
            <a:r>
              <a:rPr lang="en-US" sz="1200" b="1" dirty="0">
                <a:solidFill>
                  <a:srgbClr val="475A7D"/>
                </a:solidFill>
              </a:rPr>
              <a:t>nộp</a:t>
            </a:r>
            <a:r>
              <a:rPr lang="en-US" sz="1200" dirty="0">
                <a:solidFill>
                  <a:srgbClr val="475A7D"/>
                </a:solidFill>
              </a:rPr>
              <a:t>; tiêu chí </a:t>
            </a:r>
            <a:r>
              <a:rPr lang="en-US" sz="1200" b="1" dirty="0">
                <a:solidFill>
                  <a:srgbClr val="475A7D"/>
                </a:solidFill>
              </a:rPr>
              <a:t>Cấp Thành chấm</a:t>
            </a:r>
            <a:r>
              <a:rPr lang="en-US" sz="1200" dirty="0">
                <a:solidFill>
                  <a:srgbClr val="475A7D"/>
                </a:solidFill>
              </a:rPr>
              <a:t> chấm được ngay.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861304" y="167335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8" name="Image 0" descr="Tiêu chí TG1, lọc **Chờ chấm**: đơn vị đã nộp, tự chấm 1,5; ô Điểm Tổ chấm, Nhận xé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691640"/>
            <a:ext cx="5760720" cy="342042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879592" y="5203508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Tiêu chí TG1, lọc </a:t>
            </a:r>
            <a:r>
              <a:rPr lang="en-US" sz="1100" b="1" dirty="0">
                <a:solidFill>
                  <a:srgbClr val="475A7D"/>
                </a:solidFill>
              </a:rPr>
              <a:t>Chờ chấm</a:t>
            </a:r>
            <a:r>
              <a:rPr lang="en-US" sz="1100" dirty="0">
                <a:solidFill>
                  <a:srgbClr val="475A7D"/>
                </a:solidFill>
              </a:rPr>
              <a:t>: đơn vị đã nộp, tự chấm 1,5; ô Điểm Tổ chấm, Nhận xét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6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Thang điểm: giải trình, điểm trừ, tổng hợp, chốt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14400" y="1737360"/>
            <a:ext cx="10332720" cy="0"/>
          </a:xfrm>
          <a:prstGeom prst="line">
            <a:avLst/>
          </a:prstGeom>
          <a:noFill/>
          <a:ln w="38100">
            <a:solidFill>
              <a:srgbClr val="D5DEE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371600"/>
            <a:ext cx="731520" cy="731520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286000"/>
            <a:ext cx="2523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Phản hồi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743200"/>
            <a:ext cx="25237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5A7D"/>
                </a:solidFill>
              </a:rPr>
              <a:t>Nhận xét</a:t>
            </a:r>
            <a:r>
              <a:rPr lang="en-US" sz="1300" dirty="0">
                <a:solidFill>
                  <a:srgbClr val="475A7D"/>
                </a:solidFill>
              </a:rPr>
              <a:t> của Tổ hiện cho đơn vị ở từng tiêu chí — ghi rõ căn cứ khi chấm thấp hơn tự chấm.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465576" y="1371600"/>
            <a:ext cx="731520" cy="731520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465576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374136" y="2286000"/>
            <a:ext cx="2523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Giải trình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3374136" y="2743200"/>
            <a:ext cx="25237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Đơn vị không đồng ý gửi giải trình (mỗi tiêu chí một lần): nhãn </a:t>
            </a:r>
            <a:r>
              <a:rPr lang="en-US" sz="1300" b="1" dirty="0">
                <a:solidFill>
                  <a:srgbClr val="475A7D"/>
                </a:solidFill>
              </a:rPr>
              <a:t>Giải trình chờ Tổ xem</a:t>
            </a:r>
            <a:r>
              <a:rPr lang="en-US" sz="1300" dirty="0">
                <a:solidFill>
                  <a:srgbClr val="475A7D"/>
                </a:solidFill>
              </a:rPr>
              <a:t>. Xem lại, </a:t>
            </a:r>
            <a:r>
              <a:rPr lang="en-US" sz="1300" b="1" dirty="0">
                <a:solidFill>
                  <a:srgbClr val="475A7D"/>
                </a:solidFill>
              </a:rPr>
              <a:t>Lưu</a:t>
            </a:r>
            <a:r>
              <a:rPr lang="en-US" sz="1300" dirty="0">
                <a:solidFill>
                  <a:srgbClr val="475A7D"/>
                </a:solidFill>
              </a:rPr>
              <a:t> điểm (giữ hoặc đổi, ghi nhận xét trả lời) thì nhãn tắt.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91072" y="1371600"/>
            <a:ext cx="731520" cy="731520"/>
          </a:xfrm>
          <a:prstGeom prst="ellipse">
            <a:avLst/>
          </a:prstGeom>
          <a:solidFill>
            <a:srgbClr val="DA251D"/>
          </a:solidFill>
          <a:ln w="12700">
            <a:solidFill>
              <a:srgbClr val="DA251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91072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199632" y="2286000"/>
            <a:ext cx="2523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Điểm trừ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6199632" y="2743200"/>
            <a:ext cx="25237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Tổ </a:t>
            </a:r>
            <a:r>
              <a:rPr lang="en-US" sz="1300" b="1" dirty="0">
                <a:solidFill>
                  <a:srgbClr val="475A7D"/>
                </a:solidFill>
              </a:rPr>
              <a:t>Văn thư - Tổng hợp</a:t>
            </a:r>
            <a:r>
              <a:rPr lang="en-US" sz="1300" dirty="0">
                <a:solidFill>
                  <a:srgbClr val="475A7D"/>
                </a:solidFill>
              </a:rPr>
              <a:t> nhập từng văn bản phê bình ở </a:t>
            </a:r>
            <a:r>
              <a:rPr lang="en-US" sz="1300" b="1" dirty="0">
                <a:solidFill>
                  <a:srgbClr val="475A7D"/>
                </a:solidFill>
              </a:rPr>
              <a:t>TR1</a:t>
            </a:r>
            <a:r>
              <a:rPr lang="en-US" sz="1300" dirty="0">
                <a:solidFill>
                  <a:srgbClr val="475A7D"/>
                </a:solidFill>
              </a:rPr>
              <a:t> (số, ngày, đơn vị ban hành): mỗi văn bản −2.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9116568" y="1371600"/>
            <a:ext cx="731520" cy="73152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16568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9025128" y="2286000"/>
            <a:ext cx="2523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Tổng hợp, chốt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9025128" y="2743200"/>
            <a:ext cx="252374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Menu </a:t>
            </a:r>
            <a:r>
              <a:rPr lang="en-US" sz="1300" b="1" dirty="0">
                <a:solidFill>
                  <a:srgbClr val="475A7D"/>
                </a:solidFill>
              </a:rPr>
              <a:t>Thang điểm thi đua</a:t>
            </a:r>
            <a:r>
              <a:rPr lang="en-US" sz="1300" dirty="0">
                <a:solidFill>
                  <a:srgbClr val="475A7D"/>
                </a:solidFill>
              </a:rPr>
              <a:t>: tổng tự chấm, Tổ đã chấm n/m, Chờ tôi chấm, Giải trình chờ xem, Điểm chốt, Hạng; </a:t>
            </a:r>
            <a:r>
              <a:rPr lang="en-US" sz="1300" b="1" dirty="0">
                <a:solidFill>
                  <a:srgbClr val="475A7D"/>
                </a:solidFill>
              </a:rPr>
              <a:t>Xuất Excel</a:t>
            </a:r>
            <a:r>
              <a:rPr lang="en-US" sz="1300" dirty="0">
                <a:solidFill>
                  <a:srgbClr val="475A7D"/>
                </a:solidFill>
              </a:rPr>
              <a:t>. Chốt: Lãnh đạo Tổ VT-TH có quyền Duyệt — tích đơn vị › </a:t>
            </a:r>
            <a:r>
              <a:rPr lang="en-US" sz="1300" b="1" dirty="0">
                <a:solidFill>
                  <a:srgbClr val="475A7D"/>
                </a:solidFill>
              </a:rPr>
              <a:t>Chốt các đơn vị đã chọn</a:t>
            </a:r>
            <a:r>
              <a:rPr lang="en-US" sz="1300" dirty="0">
                <a:solidFill>
                  <a:srgbClr val="475A7D"/>
                </a:solidFill>
              </a:rPr>
              <a:t>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5257800"/>
            <a:ext cx="11091672" cy="914400"/>
          </a:xfrm>
          <a:prstGeom prst="roundRect">
            <a:avLst>
              <a:gd name="adj" fmla="val 8000"/>
            </a:avLst>
          </a:prstGeom>
          <a:solidFill>
            <a:srgbClr val="FDE2E1"/>
          </a:solidFill>
          <a:ln w="12700">
            <a:solidFill>
              <a:srgbClr val="FDE2E1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13232" y="5550408"/>
            <a:ext cx="329184" cy="329184"/>
          </a:xfrm>
          <a:prstGeom prst="ellipse">
            <a:avLst/>
          </a:prstGeom>
          <a:solidFill>
            <a:srgbClr val="DA251D"/>
          </a:solidFill>
          <a:ln w="12700">
            <a:solidFill>
              <a:srgbClr val="DA251D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13232" y="55504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!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5330952"/>
            <a:ext cx="10314432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Điểm gợi ý chỉ để tham khảo — </a:t>
            </a:r>
            <a:r>
              <a:rPr lang="en-US" sz="1300" b="1" dirty="0">
                <a:solidFill>
                  <a:srgbClr val="1B2433"/>
                </a:solidFill>
              </a:rPr>
              <a:t>điểm cuối do Tổ quyết định</a:t>
            </a:r>
            <a:r>
              <a:rPr lang="en-US" sz="1300" dirty="0">
                <a:solidFill>
                  <a:srgbClr val="1B2433"/>
                </a:solidFill>
              </a:rPr>
              <a:t> sau khi xem minh chứng. Hệ thống nhắc khi chốt mà còn tiêu chí chưa chấm / giải trình chờ xem; sau chốt không sửa được (mở lại: Văn phòng).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7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Dữ liệu gốc: đối chiếu số cơ sở nhập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Menu </a:t>
            </a:r>
            <a:r>
              <a:rPr lang="en-US" sz="1300" b="1" dirty="0">
                <a:solidFill>
                  <a:srgbClr val="1D5FD1"/>
                </a:solidFill>
              </a:rPr>
              <a:t>Bộ chỉ số báo cáo số liệu</a:t>
            </a:r>
            <a:r>
              <a:rPr lang="en-US" sz="1300" dirty="0">
                <a:solidFill>
                  <a:srgbClr val="1D5FD1"/>
                </a:solidFill>
              </a:rPr>
              <a:t> › </a:t>
            </a:r>
            <a:r>
              <a:rPr lang="en-US" sz="1300" b="1" dirty="0">
                <a:solidFill>
                  <a:srgbClr val="1D5FD1"/>
                </a:solidFill>
              </a:rPr>
              <a:t>Số liệu gốc</a:t>
            </a:r>
            <a:r>
              <a:rPr lang="en-US" sz="1300" dirty="0">
                <a:solidFill>
                  <a:srgbClr val="1D5FD1"/>
                </a:solidFill>
              </a:rPr>
              <a:t> › thẻ chọn loại ở đầu trang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512064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Số gốc là </a:t>
            </a:r>
            <a:r>
              <a:rPr lang="en-US" sz="1300" b="1" dirty="0">
                <a:solidFill>
                  <a:srgbClr val="1B2433"/>
                </a:solidFill>
              </a:rPr>
              <a:t>số ẩn</a:t>
            </a:r>
            <a:r>
              <a:rPr lang="en-US" sz="1300" dirty="0">
                <a:solidFill>
                  <a:srgbClr val="1B2433"/>
                </a:solidFill>
              </a:rPr>
              <a:t>: cơ sở không thấy, chỉ nhận câu cảnh báo khi số nhập </a:t>
            </a:r>
            <a:r>
              <a:rPr lang="en-US" sz="1300" b="1" dirty="0">
                <a:solidFill>
                  <a:srgbClr val="1B2433"/>
                </a:solidFill>
              </a:rPr>
              <a:t>lớn hơn</a:t>
            </a:r>
            <a:r>
              <a:rPr lang="en-US" sz="1300" dirty="0">
                <a:solidFill>
                  <a:srgbClr val="1B2433"/>
                </a:solidFill>
              </a:rPr>
              <a:t> ("chưa khớp…") hoặc </a:t>
            </a:r>
            <a:r>
              <a:rPr lang="en-US" sz="1300" b="1" dirty="0">
                <a:solidFill>
                  <a:srgbClr val="1B2433"/>
                </a:solidFill>
              </a:rPr>
              <a:t>nhỏ hơn</a:t>
            </a:r>
            <a:r>
              <a:rPr lang="en-US" sz="1300" dirty="0">
                <a:solidFill>
                  <a:srgbClr val="1B2433"/>
                </a:solidFill>
              </a:rPr>
              <a:t> ("kiểm tra hoặc giải trình về Tổ…"). Không chặn lưu, nộp.</a:t>
            </a:r>
            <a:endParaRPr lang="en-US" sz="13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3 loại: </a:t>
            </a:r>
            <a:r>
              <a:rPr lang="en-US" sz="1300" b="1" dirty="0">
                <a:solidFill>
                  <a:srgbClr val="1B2433"/>
                </a:solidFill>
              </a:rPr>
              <a:t>Tổng số đoàn viên</a:t>
            </a:r>
            <a:r>
              <a:rPr lang="en-US" sz="1300" dirty="0">
                <a:solidFill>
                  <a:srgbClr val="1B2433"/>
                </a:solidFill>
              </a:rPr>
              <a:t> ↔ </a:t>
            </a:r>
            <a:r>
              <a:rPr lang="en-US" sz="1300" b="1" dirty="0">
                <a:solidFill>
                  <a:srgbClr val="1B2433"/>
                </a:solidFill>
              </a:rPr>
              <a:t>PH10.A</a:t>
            </a:r>
            <a:r>
              <a:rPr lang="en-US" sz="1300" dirty="0">
                <a:solidFill>
                  <a:srgbClr val="1B2433"/>
                </a:solidFill>
              </a:rPr>
              <a:t> · </a:t>
            </a:r>
            <a:r>
              <a:rPr lang="en-US" sz="1300" b="1" dirty="0">
                <a:solidFill>
                  <a:srgbClr val="1B2433"/>
                </a:solidFill>
              </a:rPr>
              <a:t>Số cán bộ Đoàn</a:t>
            </a:r>
            <a:r>
              <a:rPr lang="en-US" sz="1300" dirty="0">
                <a:solidFill>
                  <a:srgbClr val="1B2433"/>
                </a:solidFill>
              </a:rPr>
              <a:t> thuộc diện học tập ↔ </a:t>
            </a:r>
            <a:r>
              <a:rPr lang="en-US" sz="1300" b="1" dirty="0">
                <a:solidFill>
                  <a:srgbClr val="1B2433"/>
                </a:solidFill>
              </a:rPr>
              <a:t>NK01.A</a:t>
            </a:r>
            <a:r>
              <a:rPr lang="en-US" sz="1300" dirty="0">
                <a:solidFill>
                  <a:srgbClr val="1B2433"/>
                </a:solidFill>
              </a:rPr>
              <a:t> · </a:t>
            </a:r>
            <a:r>
              <a:rPr lang="en-US" sz="1300" b="1" dirty="0">
                <a:solidFill>
                  <a:srgbClr val="1B2433"/>
                </a:solidFill>
              </a:rPr>
              <a:t>Học tập nghị quyết</a:t>
            </a:r>
            <a:r>
              <a:rPr lang="en-US" sz="1300" dirty="0">
                <a:solidFill>
                  <a:srgbClr val="1B2433"/>
                </a:solidFill>
              </a:rPr>
              <a:t> ↔ </a:t>
            </a:r>
            <a:r>
              <a:rPr lang="en-US" sz="1300" b="1" dirty="0">
                <a:solidFill>
                  <a:srgbClr val="1B2433"/>
                </a:solidFill>
              </a:rPr>
              <a:t>NK03.B</a:t>
            </a:r>
            <a:r>
              <a:rPr lang="en-US" sz="1300" dirty="0">
                <a:solidFill>
                  <a:srgbClr val="1B2433"/>
                </a:solidFill>
              </a:rPr>
              <a:t>.</a:t>
            </a:r>
            <a:endParaRPr lang="en-US" sz="13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Bảng: số gốc, ngày cập nhật, số cơ sở nhập, </a:t>
            </a:r>
            <a:r>
              <a:rPr lang="en-US" sz="1300" b="1" dirty="0">
                <a:solidFill>
                  <a:srgbClr val="1B2433"/>
                </a:solidFill>
              </a:rPr>
              <a:t>chênh lệch</a:t>
            </a:r>
            <a:r>
              <a:rPr lang="en-US" sz="1300" dirty="0">
                <a:solidFill>
                  <a:srgbClr val="1B2433"/>
                </a:solidFill>
              </a:rPr>
              <a:t>, tình trạng (Khớp · Lớn hơn · Giảm · Chưa nhập · Không đối chiếu). Lọc tình trạng, </a:t>
            </a:r>
            <a:r>
              <a:rPr lang="en-US" sz="1300" b="1" dirty="0">
                <a:solidFill>
                  <a:srgbClr val="1B2433"/>
                </a:solidFill>
              </a:rPr>
              <a:t>Xuất Excel</a:t>
            </a:r>
            <a:r>
              <a:rPr lang="en-US" sz="1300" dirty="0">
                <a:solidFill>
                  <a:srgbClr val="1B2433"/>
                </a:solidFill>
              </a:rPr>
              <a:t> để đôn đốc.</a:t>
            </a:r>
            <a:endParaRPr lang="en-US" sz="1300" dirty="0"/>
          </a:p>
          <a:p>
            <a:pPr marL="203200" indent="-203200">
              <a:spcAft>
                <a:spcPts val="7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Mở báo cáo một đơn vị: dưới ô đối chiếu có dòng "Số trên …: số · chênh lệch" (chỉ Thành Đoàn thấy).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5861304" y="1673352"/>
            <a:ext cx="5797296" cy="3457004"/>
          </a:xfrm>
          <a:prstGeom prst="rect">
            <a:avLst/>
          </a:prstGeom>
          <a:solidFill>
            <a:srgbClr val="D5DEEB"/>
          </a:solidFill>
          <a:ln w="12700">
            <a:solidFill>
              <a:srgbClr val="D5DEEB"/>
            </a:solidFill>
            <a:prstDash val="solid"/>
          </a:ln>
          <a:effectLst>
            <a:outerShdw sx="100000" sy="100000" kx="0" ky="0" algn="bl" rotWithShape="0" blurRad="76200" dist="25400" dir="5400000">
              <a:srgbClr val="0F2A5F">
                <a:alpha val="15000"/>
              </a:srgbClr>
            </a:outerShdw>
          </a:effectLst>
        </p:spPr>
      </p:sp>
      <p:pic>
        <p:nvPicPr>
          <p:cNvPr id="7" name="Image 0" descr="Thẻ Tổng số đoàn viên: 240 / 241 cơ sở có số gốc. Đoàn phường Bình Đông nhập 1.150, số gốc 1.088: Lớn hơn, +6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592" y="1691640"/>
            <a:ext cx="5760720" cy="3420428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5879592" y="5203508"/>
            <a:ext cx="5760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Thẻ Tổng số đoàn viên: 240 / 241 cơ sở có số gốc. Đoàn phường Bình Đông nhập 1.150, số gốc 1.088: Lớn hơn, +62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7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Cung cấp, cập nhật dữ liệu gốc theo phân công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914400" y="1737360"/>
            <a:ext cx="10332720" cy="0"/>
          </a:xfrm>
          <a:prstGeom prst="line">
            <a:avLst/>
          </a:prstGeom>
          <a:noFill/>
          <a:ln w="38100">
            <a:solidFill>
              <a:srgbClr val="D5DEE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371600"/>
            <a:ext cx="731520" cy="731520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286000"/>
            <a:ext cx="2523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Chuẩn bị tệp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743200"/>
            <a:ext cx="252374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Mở thẻ loại cần nạp › </a:t>
            </a:r>
            <a:r>
              <a:rPr lang="en-US" sz="1300" b="1" dirty="0">
                <a:solidFill>
                  <a:srgbClr val="475A7D"/>
                </a:solidFill>
              </a:rPr>
              <a:t>Xuất Excel</a:t>
            </a:r>
            <a:r>
              <a:rPr lang="en-US" sz="1300" dirty="0">
                <a:solidFill>
                  <a:srgbClr val="475A7D"/>
                </a:solidFill>
              </a:rPr>
              <a:t> (đúng mẫu) › điền cột số từ nguồn chính thức; ghi </a:t>
            </a:r>
            <a:r>
              <a:rPr lang="en-US" sz="1300" b="1" dirty="0">
                <a:solidFill>
                  <a:srgbClr val="475A7D"/>
                </a:solidFill>
              </a:rPr>
              <a:t>ngày số liệu</a:t>
            </a:r>
            <a:r>
              <a:rPr lang="en-US" sz="1300" dirty="0">
                <a:solidFill>
                  <a:srgbClr val="475A7D"/>
                </a:solidFill>
              </a:rPr>
              <a:t> ở tiêu đề (dd/mm/yyyy).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465576" y="1371600"/>
            <a:ext cx="731520" cy="731520"/>
          </a:xfrm>
          <a:prstGeom prst="ellipse">
            <a:avLst/>
          </a:prstGeom>
          <a:solidFill>
            <a:srgbClr val="7C4DDE"/>
          </a:solidFill>
          <a:ln w="12700">
            <a:solidFill>
              <a:srgbClr val="7C4DD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465576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3374136" y="2286000"/>
            <a:ext cx="2523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Tổ tự nạp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3374136" y="2743200"/>
            <a:ext cx="252374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Lãnh đạo có quyền </a:t>
            </a:r>
            <a:r>
              <a:rPr lang="en-US" sz="1300" b="1" dirty="0">
                <a:solidFill>
                  <a:srgbClr val="475A7D"/>
                </a:solidFill>
              </a:rPr>
              <a:t>Sửa</a:t>
            </a:r>
            <a:r>
              <a:rPr lang="en-US" sz="1300" dirty="0">
                <a:solidFill>
                  <a:srgbClr val="475A7D"/>
                </a:solidFill>
              </a:rPr>
              <a:t> thuộc Tổ của loại: </a:t>
            </a:r>
            <a:r>
              <a:rPr lang="en-US" sz="1300" b="1" dirty="0">
                <a:solidFill>
                  <a:srgbClr val="475A7D"/>
                </a:solidFill>
              </a:rPr>
              <a:t>Nhập từ Excel</a:t>
            </a:r>
            <a:r>
              <a:rPr lang="en-US" sz="1300" dirty="0">
                <a:solidFill>
                  <a:srgbClr val="475A7D"/>
                </a:solidFill>
              </a:rPr>
              <a:t> › xem dòng ghép tên gần đúng / chưa ghép › </a:t>
            </a:r>
            <a:r>
              <a:rPr lang="en-US" sz="1300" b="1" dirty="0">
                <a:solidFill>
                  <a:srgbClr val="475A7D"/>
                </a:solidFill>
              </a:rPr>
              <a:t>Ghi số gốc</a:t>
            </a:r>
            <a:r>
              <a:rPr lang="en-US" sz="1300" dirty="0">
                <a:solidFill>
                  <a:srgbClr val="475A7D"/>
                </a:solidFill>
              </a:rPr>
              <a:t>. Sửa lẻ: gõ ở ô Số gốc › lưu.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91072" y="1371600"/>
            <a:ext cx="731520" cy="731520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291072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6199632" y="2286000"/>
            <a:ext cx="2523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Chưa đủ quyền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6199632" y="2743200"/>
            <a:ext cx="252374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Gửi tệp qua </a:t>
            </a:r>
            <a:r>
              <a:rPr lang="en-US" sz="1300" b="1" dirty="0">
                <a:solidFill>
                  <a:srgbClr val="475A7D"/>
                </a:solidFill>
              </a:rPr>
              <a:t>Phản hồi - Góp ý</a:t>
            </a:r>
            <a:r>
              <a:rPr lang="en-US" sz="1300" dirty="0">
                <a:solidFill>
                  <a:srgbClr val="475A7D"/>
                </a:solidFill>
              </a:rPr>
              <a:t> (loại </a:t>
            </a:r>
            <a:r>
              <a:rPr lang="en-US" sz="1300" b="1" dirty="0">
                <a:solidFill>
                  <a:srgbClr val="475A7D"/>
                </a:solidFill>
              </a:rPr>
              <a:t>Số liệu, chỉ tiêu</a:t>
            </a:r>
            <a:r>
              <a:rPr lang="en-US" sz="1300" dirty="0">
                <a:solidFill>
                  <a:srgbClr val="475A7D"/>
                </a:solidFill>
              </a:rPr>
              <a:t>) để Văn phòng nạp; hoặc đề nghị Văn phòng cấp quyền Sửa, gắn Tổ.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9116568" y="1371600"/>
            <a:ext cx="731520" cy="73152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16568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9025128" y="2286000"/>
            <a:ext cx="252374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Đối chiếu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9025128" y="2743200"/>
            <a:ext cx="2523744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Theo dõi cột </a:t>
            </a:r>
            <a:r>
              <a:rPr lang="en-US" sz="1300" b="1" dirty="0">
                <a:solidFill>
                  <a:srgbClr val="475A7D"/>
                </a:solidFill>
              </a:rPr>
              <a:t>chênh lệch</a:t>
            </a:r>
            <a:r>
              <a:rPr lang="en-US" sz="1300" dirty="0">
                <a:solidFill>
                  <a:srgbClr val="475A7D"/>
                </a:solidFill>
              </a:rPr>
              <a:t>, nhắc cơ sở sửa hoặc giải trình; nạp lại khi nguồn có số mới. Đơn vị không có trong tệp giữ số cũ.</a:t>
            </a:r>
            <a:endParaRPr lang="en-US" sz="13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572000"/>
          <a:ext cx="11091672" cy="914400"/>
        </p:xfrm>
        <a:graphic>
          <a:graphicData uri="http://schemas.openxmlformats.org/drawingml/2006/table">
            <a:tbl>
              <a:tblPr/>
              <a:tblGrid>
                <a:gridCol w="4754880"/>
                <a:gridCol w="2011680"/>
                <a:gridCol w="432511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Dữ liệu gốc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Đối chiếu với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Tổ nạp / sửa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Tổng số đoàn viên (PM Quản lý Đoàn viên)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PH10.A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Tổ chức - Kiểm tra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Số cán bộ Đoàn thuộc diện học tập, kiểm tra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NK01.A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Tuyên giáo - Đối ngoại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Số đoàn viên, thanh niên học tập nghị quyết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NK03.B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B2433"/>
                          </a:solidFill>
                        </a:rPr>
                        <a:t>Tuyên giáo - Đối ngoại, Mặt trận Thanh niên</a:t>
                      </a:r>
                      <a:endParaRPr lang="en-US" sz="12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8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Phần việc của cấp Thành theo phân công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449824" cy="2103120"/>
          </a:xfrm>
          <a:prstGeom prst="roundRect">
            <a:avLst>
              <a:gd name="adj" fmla="val 3478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00200"/>
            <a:ext cx="457200" cy="457200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572768"/>
            <a:ext cx="4398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Số liệu cấp Thành (Bộ chỉ số)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94560"/>
            <a:ext cx="499262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Trang Bộ chỉ số › </a:t>
            </a:r>
            <a:r>
              <a:rPr lang="en-US" sz="1200" b="1" dirty="0">
                <a:solidFill>
                  <a:srgbClr val="475A7D"/>
                </a:solidFill>
              </a:rPr>
              <a:t>Nhập số liệu cấp Thành</a:t>
            </a:r>
            <a:r>
              <a:rPr lang="en-US" sz="1200" dirty="0">
                <a:solidFill>
                  <a:srgbClr val="475A7D"/>
                </a:solidFill>
              </a:rPr>
              <a:t> (góc trên). Mỗi Tổ nhập các nhóm thuộc Tổ mình (quyền </a:t>
            </a:r>
            <a:r>
              <a:rPr lang="en-US" sz="1200" b="1" dirty="0">
                <a:solidFill>
                  <a:srgbClr val="475A7D"/>
                </a:solidFill>
              </a:rPr>
              <a:t>Sửa</a:t>
            </a:r>
            <a:r>
              <a:rPr lang="en-US" sz="1200" dirty="0">
                <a:solidFill>
                  <a:srgbClr val="475A7D"/>
                </a:solidFill>
              </a:rPr>
              <a:t> + tài khoản gắn Tổ); nhóm Tổ khác chỉ xem. Gõ số › </a:t>
            </a:r>
            <a:r>
              <a:rPr lang="en-US" sz="1200" b="1" dirty="0">
                <a:solidFill>
                  <a:srgbClr val="475A7D"/>
                </a:solidFill>
              </a:rPr>
              <a:t>Lưu</a:t>
            </a:r>
            <a:r>
              <a:rPr lang="en-US" sz="1200" dirty="0">
                <a:solidFill>
                  <a:srgbClr val="475A7D"/>
                </a:solidFill>
              </a:rPr>
              <a:t> ở hàng; mở hàng thêm link, tệp. </a:t>
            </a:r>
            <a:r>
              <a:rPr lang="en-US" sz="1200" b="1" dirty="0">
                <a:solidFill>
                  <a:srgbClr val="475A7D"/>
                </a:solidFill>
              </a:rPr>
              <a:t>Không cần nộp</a:t>
            </a:r>
            <a:r>
              <a:rPr lang="en-US" sz="1200" dirty="0">
                <a:solidFill>
                  <a:srgbClr val="475A7D"/>
                </a:solidFill>
              </a:rPr>
              <a:t>. Số vào cột </a:t>
            </a:r>
            <a:r>
              <a:rPr lang="en-US" sz="1200" b="1" dirty="0">
                <a:solidFill>
                  <a:srgbClr val="475A7D"/>
                </a:solidFill>
              </a:rPr>
              <a:t>Cấp Thành</a:t>
            </a:r>
            <a:r>
              <a:rPr lang="en-US" sz="1200" dirty="0">
                <a:solidFill>
                  <a:srgbClr val="475A7D"/>
                </a:solidFill>
              </a:rPr>
              <a:t> của tổng hợp.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90488" y="1371600"/>
            <a:ext cx="5449824" cy="2103120"/>
          </a:xfrm>
          <a:prstGeom prst="roundRect">
            <a:avLst>
              <a:gd name="adj" fmla="val 3478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19088" y="1600200"/>
            <a:ext cx="457200" cy="457200"/>
          </a:xfrm>
          <a:prstGeom prst="ellipse">
            <a:avLst/>
          </a:prstGeom>
          <a:solidFill>
            <a:srgbClr val="7C4DDE"/>
          </a:solidFill>
          <a:ln w="12700">
            <a:solidFill>
              <a:srgbClr val="7C4DDE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1908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059168" y="1572768"/>
            <a:ext cx="4398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Tiêu chí Cấp Thành chấm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6419088" y="2194560"/>
            <a:ext cx="499262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Ở </a:t>
            </a:r>
            <a:r>
              <a:rPr lang="en-US" sz="1200" b="1" dirty="0">
                <a:solidFill>
                  <a:srgbClr val="475A7D"/>
                </a:solidFill>
              </a:rPr>
              <a:t>Chấm điểm thi đua</a:t>
            </a:r>
            <a:r>
              <a:rPr lang="en-US" sz="1200" dirty="0">
                <a:solidFill>
                  <a:srgbClr val="475A7D"/>
                </a:solidFill>
              </a:rPr>
              <a:t>, tiêu chí do Cấp Thành chấm chấm được ngay, không chờ đơn vị nộp. Điểm trừ: Tổ VT-TH.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3611880"/>
            <a:ext cx="5449824" cy="2103120"/>
          </a:xfrm>
          <a:prstGeom prst="roundRect">
            <a:avLst>
              <a:gd name="adj" fmla="val 3478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77240" y="3840480"/>
            <a:ext cx="457200" cy="457200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3840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3813048"/>
            <a:ext cx="4398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Hoạt động của cấp Thành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434840"/>
            <a:ext cx="499262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Tổ đăng nhập tài khoản </a:t>
            </a:r>
            <a:r>
              <a:rPr lang="en-US" sz="1200" b="1" dirty="0">
                <a:solidFill>
                  <a:srgbClr val="475A7D"/>
                </a:solidFill>
              </a:rPr>
              <a:t>Nhập liệu</a:t>
            </a:r>
            <a:r>
              <a:rPr lang="en-US" sz="1200" dirty="0">
                <a:solidFill>
                  <a:srgbClr val="475A7D"/>
                </a:solidFill>
              </a:rPr>
              <a:t> của Tổ (gắn </a:t>
            </a:r>
            <a:r>
              <a:rPr lang="en-US" sz="1200" b="1" dirty="0">
                <a:solidFill>
                  <a:srgbClr val="475A7D"/>
                </a:solidFill>
              </a:rPr>
              <a:t>Cơ quan Chuyên trách Thành Đoàn</a:t>
            </a:r>
            <a:r>
              <a:rPr lang="en-US" sz="1200" dirty="0">
                <a:solidFill>
                  <a:srgbClr val="475A7D"/>
                </a:solidFill>
              </a:rPr>
              <a:t>) › nhập như cơ sở, kèm minh chứng › gửi. Tài khoản Lãnh đạo không nhập hoạt động.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190488" y="3611880"/>
            <a:ext cx="5449824" cy="2103120"/>
          </a:xfrm>
          <a:prstGeom prst="roundRect">
            <a:avLst>
              <a:gd name="adj" fmla="val 3478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419088" y="3840480"/>
            <a:ext cx="457200" cy="45720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419088" y="3840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7059168" y="3813048"/>
            <a:ext cx="43982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2A5F"/>
                </a:solidFill>
              </a:rPr>
              <a:t>Công trình cấp Thành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6419088" y="4434840"/>
            <a:ext cx="499262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Cơ quan Chuyên trách </a:t>
            </a:r>
            <a:r>
              <a:rPr lang="en-US" sz="1200" b="1" dirty="0">
                <a:solidFill>
                  <a:srgbClr val="475A7D"/>
                </a:solidFill>
              </a:rPr>
              <a:t>đăng ký, báo cáo CTTN</a:t>
            </a:r>
            <a:r>
              <a:rPr lang="en-US" sz="1200" dirty="0">
                <a:solidFill>
                  <a:srgbClr val="475A7D"/>
                </a:solidFill>
              </a:rPr>
              <a:t> như cơ sở (lịch chung): Tổ nhập công trình; </a:t>
            </a:r>
            <a:r>
              <a:rPr lang="en-US" sz="1200" b="1" dirty="0">
                <a:solidFill>
                  <a:srgbClr val="475A7D"/>
                </a:solidFill>
              </a:rPr>
              <a:t>coquan.thanhdoan</a:t>
            </a:r>
            <a:r>
              <a:rPr lang="en-US" sz="1200" dirty="0">
                <a:solidFill>
                  <a:srgbClr val="475A7D"/>
                </a:solidFill>
              </a:rPr>
              <a:t> tải hồ sơ, gửi đăng ký / báo cáo.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5943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475A7D"/>
                </a:solidFill>
              </a:rPr>
              <a:t>Phân công giao chỉ tiêu cho cơ sở (phân hệ): </a:t>
            </a:r>
            <a:r>
              <a:rPr lang="en-US" sz="1200" b="1" dirty="0">
                <a:solidFill>
                  <a:srgbClr val="475A7D"/>
                </a:solidFill>
              </a:rPr>
              <a:t>Số liệu chỉ tiêu</a:t>
            </a:r>
            <a:r>
              <a:rPr lang="en-US" sz="1200" dirty="0">
                <a:solidFill>
                  <a:srgbClr val="475A7D"/>
                </a:solidFill>
              </a:rPr>
              <a:t> › </a:t>
            </a:r>
            <a:r>
              <a:rPr lang="en-US" sz="1200" b="1" dirty="0">
                <a:solidFill>
                  <a:srgbClr val="475A7D"/>
                </a:solidFill>
              </a:rPr>
              <a:t>Giao chỉ tiêu</a:t>
            </a:r>
            <a:r>
              <a:rPr lang="en-US" sz="1200" dirty="0">
                <a:solidFill>
                  <a:srgbClr val="475A7D"/>
                </a:solidFill>
              </a:rPr>
              <a:t> (quyền Giao chỉ tiêu, chỉ chỉ tiêu của Tổ mình).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8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Tài khoản của Cơ quan Chuyên trách Thành Đoàn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433"/>
                </a:solidFill>
              </a:rPr>
              <a:t>Từ 27/10/2026, Cơ quan Chuyên trách có tài khoản như một cơ sở Đoàn để các Tổ tự nhập hoạt động, công trình của cấp Thành.</a:t>
            </a:r>
            <a:endParaRPr lang="en-US" sz="1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20240"/>
          <a:ext cx="11091672" cy="914400"/>
        </p:xfrm>
        <a:graphic>
          <a:graphicData uri="http://schemas.openxmlformats.org/drawingml/2006/table">
            <a:tbl>
              <a:tblPr/>
              <a:tblGrid>
                <a:gridCol w="4206240"/>
                <a:gridCol w="2377440"/>
                <a:gridCol w="450799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Tài khoản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Vai trò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</a:rPr>
                        <a:t>Dùng để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2A5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tckt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·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tgdn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·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tnth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·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mttn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·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tcqtda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·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vtth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·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thieunhi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·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cdscntt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+ ".nhaplieu.thanhdoan"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Nhập liệu — mỗi Tổ một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Nhập hoạt động Tổ tổ chức, số liệu chỉ tiêu cấp Thành của phân hệ, công trình thanh niên của Tổ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coquan.thanhdoan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Admin cơ sở của Cơ quan (Tổ VT-TH giữ)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Xác thực hoạt động, số liệu các Tổ gửi; tải hồ sơ,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gửi đăng ký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, </a:t>
                      </a:r>
                      <a:r>
                        <a:rPr lang="en-US" sz="1300" b="1" dirty="0">
                          <a:solidFill>
                            <a:srgbClr val="1B2433"/>
                          </a:solidFill>
                        </a:rPr>
                        <a:t>gửi báo cáo</a:t>
                      </a:r>
                      <a:r>
                        <a:rPr lang="en-US" sz="1300" dirty="0">
                          <a:solidFill>
                            <a:srgbClr val="1B2433"/>
                          </a:solidFill>
                        </a:rPr>
                        <a:t> CTTN</a:t>
                      </a:r>
                      <a:endParaRPr lang="en-US" sz="1300" dirty="0"/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E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4FC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914400" y="3977640"/>
            <a:ext cx="10332720" cy="0"/>
          </a:xfrm>
          <a:prstGeom prst="line">
            <a:avLst/>
          </a:prstGeom>
          <a:noFill/>
          <a:ln w="38100">
            <a:solidFill>
              <a:srgbClr val="D5DEEB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40080" y="3611880"/>
            <a:ext cx="731520" cy="731520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36118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526280"/>
            <a:ext cx="34655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Tổ nhập</a:t>
            </a:r>
            <a:endParaRPr lang="en-US" sz="17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983480"/>
            <a:ext cx="34655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Tài khoản Nhập liệu của Tổ nhập, gửi.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407408" y="3611880"/>
            <a:ext cx="731520" cy="731520"/>
          </a:xfrm>
          <a:prstGeom prst="ellipse">
            <a:avLst/>
          </a:prstGeom>
          <a:solidFill>
            <a:srgbClr val="7C4DDE"/>
          </a:solidFill>
          <a:ln w="12700">
            <a:solidFill>
              <a:srgbClr val="7C4DD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407408" y="36118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4315968" y="4526280"/>
            <a:ext cx="34655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Cơ quan xác thực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4315968" y="4983480"/>
            <a:ext cx="34655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5A7D"/>
                </a:solidFill>
              </a:rPr>
              <a:t>coquan.thanhdoan</a:t>
            </a:r>
            <a:r>
              <a:rPr lang="en-US" sz="1300" dirty="0">
                <a:solidFill>
                  <a:srgbClr val="475A7D"/>
                </a:solidFill>
              </a:rPr>
              <a:t> xác thực hoặc trả lại Tổ.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8174736" y="3611880"/>
            <a:ext cx="731520" cy="73152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8174736" y="36118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8083296" y="4526280"/>
            <a:ext cx="346557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2A5F"/>
                </a:solidFill>
              </a:rPr>
              <a:t>Lãnh đạo duyệt</a:t>
            </a:r>
            <a:endParaRPr lang="en-US" sz="1700" dirty="0"/>
          </a:p>
        </p:txBody>
      </p:sp>
      <p:sp>
        <p:nvSpPr>
          <p:cNvPr id="18" name="Text 15"/>
          <p:cNvSpPr txBox="1"/>
          <p:nvPr/>
        </p:nvSpPr>
        <p:spPr>
          <a:xfrm>
            <a:off x="8083296" y="4983480"/>
            <a:ext cx="34655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A7D"/>
                </a:solidFill>
              </a:rPr>
              <a:t>Ở </a:t>
            </a:r>
            <a:r>
              <a:rPr lang="en-US" sz="1300" b="1" dirty="0">
                <a:solidFill>
                  <a:srgbClr val="475A7D"/>
                </a:solidFill>
              </a:rPr>
              <a:t>Duyệt báo cáo</a:t>
            </a:r>
            <a:r>
              <a:rPr lang="en-US" sz="1300" dirty="0">
                <a:solidFill>
                  <a:srgbClr val="475A7D"/>
                </a:solidFill>
              </a:rPr>
              <a:t> (phần 3), như báo cáo của cơ sở.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548640" y="5486400"/>
            <a:ext cx="11091672" cy="685800"/>
          </a:xfrm>
          <a:prstGeom prst="roundRect">
            <a:avLst>
              <a:gd name="adj" fmla="val 10667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713232" y="566470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713232" y="566470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188720" y="5559552"/>
            <a:ext cx="10314432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Mật khẩu ban đầu do Văn phòng thông báo; lần đầu hệ thống bắt đổi. Cách nhập: </a:t>
            </a:r>
            <a:r>
              <a:rPr lang="en-US" sz="1300" b="1" dirty="0">
                <a:solidFill>
                  <a:srgbClr val="1B2433"/>
                </a:solidFill>
              </a:rPr>
              <a:t>Hướng dẫn cho cơ sở</a:t>
            </a:r>
            <a:r>
              <a:rPr lang="en-US" sz="1300" dirty="0">
                <a:solidFill>
                  <a:srgbClr val="1B2433"/>
                </a:solidFill>
              </a:rPr>
              <a:t>. Bộ chỉ số cấp Thành vẫn do Lãnh đạo các Tổ nhập.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PHẦN 9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Góp ý, phản hồi các phân hệ, chức năng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D5FD1"/>
                </a:solidFill>
              </a:rPr>
              <a:t>Ở đâu: Menu </a:t>
            </a:r>
            <a:r>
              <a:rPr lang="en-US" sz="1300" b="1" dirty="0">
                <a:solidFill>
                  <a:srgbClr val="1D5FD1"/>
                </a:solidFill>
              </a:rPr>
              <a:t>Hỗ trợ</a:t>
            </a:r>
            <a:r>
              <a:rPr lang="en-US" sz="1300" dirty="0">
                <a:solidFill>
                  <a:srgbClr val="1D5FD1"/>
                </a:solidFill>
              </a:rPr>
              <a:t> › </a:t>
            </a:r>
            <a:r>
              <a:rPr lang="en-US" sz="1300" b="1" dirty="0">
                <a:solidFill>
                  <a:srgbClr val="1D5FD1"/>
                </a:solidFill>
              </a:rPr>
              <a:t>Phản hồi - Góp ý</a:t>
            </a:r>
            <a:r>
              <a:rPr lang="en-US" sz="1300" dirty="0">
                <a:solidFill>
                  <a:srgbClr val="1D5FD1"/>
                </a:solidFill>
              </a:rPr>
              <a:t> › </a:t>
            </a:r>
            <a:r>
              <a:rPr lang="en-US" sz="1300" b="1" dirty="0">
                <a:solidFill>
                  <a:srgbClr val="1D5FD1"/>
                </a:solidFill>
              </a:rPr>
              <a:t>Gửi góp ý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585216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Chọn </a:t>
            </a:r>
            <a:r>
              <a:rPr lang="en-US" sz="1400" b="1" dirty="0">
                <a:solidFill>
                  <a:srgbClr val="1B2433"/>
                </a:solidFill>
              </a:rPr>
              <a:t>loại</a:t>
            </a:r>
            <a:r>
              <a:rPr lang="en-US" sz="1400" dirty="0">
                <a:solidFill>
                  <a:srgbClr val="1B2433"/>
                </a:solidFill>
              </a:rPr>
              <a:t>: Báo lỗi · Đề nghị chức năng · Hỏi cách dùng · Số liệu, chỉ tiêu · Khác.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b="1" dirty="0">
                <a:solidFill>
                  <a:srgbClr val="1B2433"/>
                </a:solidFill>
              </a:rPr>
              <a:t>Tiêu đề</a:t>
            </a:r>
            <a:r>
              <a:rPr lang="en-US" sz="1400" dirty="0">
                <a:solidFill>
                  <a:srgbClr val="1B2433"/>
                </a:solidFill>
              </a:rPr>
              <a:t> (≥ 5 ký tự), </a:t>
            </a:r>
            <a:r>
              <a:rPr lang="en-US" sz="1400" b="1" dirty="0">
                <a:solidFill>
                  <a:srgbClr val="1B2433"/>
                </a:solidFill>
              </a:rPr>
              <a:t>nội dung</a:t>
            </a:r>
            <a:r>
              <a:rPr lang="en-US" sz="1400" dirty="0">
                <a:solidFill>
                  <a:srgbClr val="1B2433"/>
                </a:solidFill>
              </a:rPr>
              <a:t>. Ô </a:t>
            </a:r>
            <a:r>
              <a:rPr lang="en-US" sz="1400" b="1" dirty="0">
                <a:solidFill>
                  <a:srgbClr val="1B2433"/>
                </a:solidFill>
              </a:rPr>
              <a:t>Trang liên quan</a:t>
            </a:r>
            <a:r>
              <a:rPr lang="en-US" sz="1400" dirty="0">
                <a:solidFill>
                  <a:srgbClr val="1B2433"/>
                </a:solidFill>
              </a:rPr>
              <a:t> tự điền trang bạn vừa mở — giữ nguyên để người xử lý tới đúng chỗ.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Đính kèm: </a:t>
            </a:r>
            <a:r>
              <a:rPr lang="en-US" sz="1400" b="1" dirty="0">
                <a:solidFill>
                  <a:srgbClr val="1B2433"/>
                </a:solidFill>
              </a:rPr>
              <a:t>Ctrl+V</a:t>
            </a:r>
            <a:r>
              <a:rPr lang="en-US" sz="1400" dirty="0">
                <a:solidFill>
                  <a:srgbClr val="1B2433"/>
                </a:solidFill>
              </a:rPr>
              <a:t> dán ảnh chụp màn hình, kéo thả, hoặc </a:t>
            </a:r>
            <a:r>
              <a:rPr lang="en-US" sz="1400" b="1" dirty="0">
                <a:solidFill>
                  <a:srgbClr val="1B2433"/>
                </a:solidFill>
              </a:rPr>
              <a:t>Đính kèm</a:t>
            </a:r>
            <a:r>
              <a:rPr lang="en-US" sz="1400" dirty="0">
                <a:solidFill>
                  <a:srgbClr val="1B2433"/>
                </a:solidFill>
              </a:rPr>
              <a:t> (≤ 5 tệp, ≤ 5 MB; ảnh, PDF, .docx, .xlsx) › </a:t>
            </a:r>
            <a:r>
              <a:rPr lang="en-US" sz="1400" b="1" dirty="0">
                <a:solidFill>
                  <a:srgbClr val="1B2433"/>
                </a:solidFill>
              </a:rPr>
              <a:t>Gửi góp ý</a:t>
            </a:r>
            <a:r>
              <a:rPr lang="en-US" sz="1400" dirty="0">
                <a:solidFill>
                  <a:srgbClr val="1B2433"/>
                </a:solidFill>
              </a:rPr>
              <a:t>.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B2433"/>
                </a:solidFill>
              </a:rPr>
              <a:t>Theo dõi ở thẻ </a:t>
            </a:r>
            <a:r>
              <a:rPr lang="en-US" sz="1400" b="1" dirty="0">
                <a:solidFill>
                  <a:srgbClr val="1B2433"/>
                </a:solidFill>
              </a:rPr>
              <a:t>Của tôi</a:t>
            </a:r>
            <a:r>
              <a:rPr lang="en-US" sz="1400" dirty="0">
                <a:solidFill>
                  <a:srgbClr val="1B2433"/>
                </a:solidFill>
              </a:rPr>
              <a:t>: chấm cam = có trả lời mới; viết thêm ngay trong góp ý đó.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675120" y="1691640"/>
            <a:ext cx="4965192" cy="3291840"/>
          </a:xfrm>
          <a:prstGeom prst="roundRect">
            <a:avLst>
              <a:gd name="adj" fmla="val 2222"/>
            </a:avLst>
          </a:prstGeom>
          <a:solidFill>
            <a:srgbClr val="FEF3C7"/>
          </a:solidFill>
          <a:ln w="12700">
            <a:solidFill>
              <a:srgbClr val="FEF3C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903720" y="18288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F2A5F"/>
                </a:solidFill>
              </a:rPr>
              <a:t>Góp ý dễ xử lý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6903720" y="2286000"/>
            <a:ext cx="45720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Mỗi góp ý </a:t>
            </a:r>
            <a:r>
              <a:rPr lang="en-US" sz="1300" b="1" dirty="0">
                <a:solidFill>
                  <a:srgbClr val="1B2433"/>
                </a:solidFill>
              </a:rPr>
              <a:t>một việc</a:t>
            </a:r>
            <a:r>
              <a:rPr lang="en-US" sz="1300" dirty="0">
                <a:solidFill>
                  <a:srgbClr val="1B2433"/>
                </a:solidFill>
              </a:rPr>
              <a:t>.</a:t>
            </a:r>
            <a:endParaRPr lang="en-US" sz="13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Báo lỗi: đang làm gì, bấm nút nào, </a:t>
            </a:r>
            <a:r>
              <a:rPr lang="en-US" sz="1300" b="1" dirty="0">
                <a:solidFill>
                  <a:srgbClr val="1B2433"/>
                </a:solidFill>
              </a:rPr>
              <a:t>thông báo lỗi</a:t>
            </a:r>
            <a:r>
              <a:rPr lang="en-US" sz="1300" dirty="0">
                <a:solidFill>
                  <a:srgbClr val="1B2433"/>
                </a:solidFill>
              </a:rPr>
              <a:t> hiện ra, ảnh chụp.</a:t>
            </a:r>
            <a:endParaRPr lang="en-US" sz="13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Đề nghị: phân hệ nào, ai dùng, cần kết quả gì, </a:t>
            </a:r>
            <a:r>
              <a:rPr lang="en-US" sz="1300" b="1" dirty="0">
                <a:solidFill>
                  <a:srgbClr val="1B2433"/>
                </a:solidFill>
              </a:rPr>
              <a:t>căn cứ</a:t>
            </a:r>
            <a:r>
              <a:rPr lang="en-US" sz="1300" dirty="0">
                <a:solidFill>
                  <a:srgbClr val="1B2433"/>
                </a:solidFill>
              </a:rPr>
              <a:t> (văn bản, chỉ đạo).</a:t>
            </a:r>
            <a:endParaRPr lang="en-US" sz="13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B2433"/>
                </a:solidFill>
              </a:rPr>
              <a:t>Số liệu: mã chỉ tiêu / nhóm (vd PH10.A), đơn vị, số đúng.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5257800"/>
            <a:ext cx="11091672" cy="868680"/>
          </a:xfrm>
          <a:prstGeom prst="roundRect">
            <a:avLst>
              <a:gd name="adj" fmla="val 8421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13232" y="552754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13232" y="55275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188720" y="5330952"/>
            <a:ext cx="10314432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B2433"/>
                </a:solidFill>
              </a:rPr>
              <a:t>Thay nhóm Zalo: mọi góp ý tập trung một chỗ, có trạng thái xử lý, không trôi tin. Ý kiến chung của Tổ về một phân hệ nên gửi </a:t>
            </a:r>
            <a:r>
              <a:rPr lang="en-US" sz="1300" b="1" dirty="0">
                <a:solidFill>
                  <a:srgbClr val="1B2433"/>
                </a:solidFill>
              </a:rPr>
              <a:t>một góp ý tổng hợp</a:t>
            </a:r>
            <a:r>
              <a:rPr lang="en-US" sz="1300" dirty="0">
                <a:solidFill>
                  <a:srgbClr val="1B2433"/>
                </a:solidFill>
              </a:rPr>
              <a:t>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D5FD1"/>
                </a:solidFill>
              </a:rPr>
              <a:t>CÂU HỎI THƯỜNG GẶP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48640"/>
            <a:ext cx="11064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F2A5F"/>
                </a:solidFill>
              </a:rPr>
              <a:t>Câu hỏi thường gặp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13232" y="1536192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13232" y="15361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170432" y="1499616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Không thấy nút Duyệt / Trả lại / Sửa?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70432" y="187452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Tài khoản chưa được cấp quyền, hoặc phân hệ ngoài phạm vi. Đề nghị Văn phòng.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190488" y="1371600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355080" y="1536192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355080" y="153619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6812280" y="1499616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Không thấy góp ý của cơ sở?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812280" y="187452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Đang ở thẻ </a:t>
            </a:r>
            <a:r>
              <a:rPr lang="en-US" sz="1100" b="1" dirty="0">
                <a:solidFill>
                  <a:srgbClr val="475A7D"/>
                </a:solidFill>
              </a:rPr>
              <a:t>Của tôi</a:t>
            </a:r>
            <a:r>
              <a:rPr lang="en-US" sz="1100" dirty="0">
                <a:solidFill>
                  <a:srgbClr val="475A7D"/>
                </a:solidFill>
              </a:rPr>
              <a:t> hoặc đang lọc trạng thái / loại — chọn </a:t>
            </a:r>
            <a:r>
              <a:rPr lang="en-US" sz="1100" b="1" dirty="0">
                <a:solidFill>
                  <a:srgbClr val="475A7D"/>
                </a:solidFill>
              </a:rPr>
              <a:t>Tất cả</a:t>
            </a:r>
            <a:r>
              <a:rPr lang="en-US" sz="1100" dirty="0">
                <a:solidFill>
                  <a:srgbClr val="475A7D"/>
                </a:solidFill>
              </a:rPr>
              <a:t>, bỏ lọc.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2587752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13232" y="2752344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13232" y="275234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170432" y="2715768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Không nạp / sửa được số gốc?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170432" y="3090672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Cần quyền </a:t>
            </a:r>
            <a:r>
              <a:rPr lang="en-US" sz="1100" b="1" dirty="0">
                <a:solidFill>
                  <a:srgbClr val="475A7D"/>
                </a:solidFill>
              </a:rPr>
              <a:t>Sửa</a:t>
            </a:r>
            <a:r>
              <a:rPr lang="en-US" sz="1100" dirty="0">
                <a:solidFill>
                  <a:srgbClr val="475A7D"/>
                </a:solidFill>
              </a:rPr>
              <a:t> và tài khoản gắn đúng Tổ của loại; Tổ khác chỉ xem. Đề nghị Văn phòng.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6190488" y="2587752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355080" y="2752344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355080" y="275234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812280" y="2715768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Chấm điểm không thấy đơn vị / tiêu chí?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6812280" y="3090672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Ô </a:t>
            </a:r>
            <a:r>
              <a:rPr lang="en-US" sz="1100" b="1" dirty="0">
                <a:solidFill>
                  <a:srgbClr val="475A7D"/>
                </a:solidFill>
              </a:rPr>
              <a:t>Chỉ … Tổ tôi chấm</a:t>
            </a:r>
            <a:r>
              <a:rPr lang="en-US" sz="1100" dirty="0">
                <a:solidFill>
                  <a:srgbClr val="475A7D"/>
                </a:solidFill>
              </a:rPr>
              <a:t> đang bật; đơn vị chưa nộp; hoặc Cụm chưa giao cho Tổ — báo Văn phòng.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48640" y="3803904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3232" y="3968496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13232" y="39684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170432" y="393192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Không nhập được số liệu cấp Thành?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1170432" y="4306824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Cần quyền </a:t>
            </a:r>
            <a:r>
              <a:rPr lang="en-US" sz="1100" b="1" dirty="0">
                <a:solidFill>
                  <a:srgbClr val="475A7D"/>
                </a:solidFill>
              </a:rPr>
              <a:t>Sửa</a:t>
            </a:r>
            <a:r>
              <a:rPr lang="en-US" sz="1100" dirty="0">
                <a:solidFill>
                  <a:srgbClr val="475A7D"/>
                </a:solidFill>
              </a:rPr>
              <a:t> và tài khoản gắn Tổ; chỉ nhập nhóm của Tổ mình.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6190488" y="3803904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355080" y="3968496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355080" y="39684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6812280" y="3931920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Không nghiệm thu được công trình?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6812280" y="4306824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Công trình phải đã báo cáo, chưa hủy; cần quyền Duyệt, thuộc Tổ phụ trách đơn vị.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548640" y="5020056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713232" y="518464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713232" y="51846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1170432" y="5148072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Số tổng hợp khác số cơ sở báo?</a:t>
            </a:r>
            <a:endParaRPr lang="en-US" sz="1300" dirty="0"/>
          </a:p>
        </p:txBody>
      </p:sp>
      <p:sp>
        <p:nvSpPr>
          <p:cNvPr id="38" name="Text 36"/>
          <p:cNvSpPr txBox="1"/>
          <p:nvPr/>
        </p:nvSpPr>
        <p:spPr>
          <a:xfrm>
            <a:off x="1170432" y="5522976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Bộ chỉ số mặc định chỉ tính báo cáo </a:t>
            </a:r>
            <a:r>
              <a:rPr lang="en-US" sz="1100" b="1" dirty="0">
                <a:solidFill>
                  <a:srgbClr val="475A7D"/>
                </a:solidFill>
              </a:rPr>
              <a:t>đã nộp</a:t>
            </a:r>
            <a:r>
              <a:rPr lang="en-US" sz="1100" dirty="0">
                <a:solidFill>
                  <a:srgbClr val="475A7D"/>
                </a:solidFill>
              </a:rPr>
              <a:t>, đã xác nhận. Phân hệ: chỉ số </a:t>
            </a:r>
            <a:r>
              <a:rPr lang="en-US" sz="1100" b="1" dirty="0">
                <a:solidFill>
                  <a:srgbClr val="475A7D"/>
                </a:solidFill>
              </a:rPr>
              <a:t>đã duyệt</a:t>
            </a:r>
            <a:r>
              <a:rPr lang="en-US" sz="1100" dirty="0">
                <a:solidFill>
                  <a:srgbClr val="475A7D"/>
                </a:solidFill>
              </a:rPr>
              <a:t>.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6190488" y="5020056"/>
            <a:ext cx="5449824" cy="1078992"/>
          </a:xfrm>
          <a:prstGeom prst="roundRect">
            <a:avLst>
              <a:gd name="adj" fmla="val 6780"/>
            </a:avLst>
          </a:prstGeom>
          <a:solidFill>
            <a:srgbClr val="EEF4FC"/>
          </a:solidFill>
          <a:ln w="12700">
            <a:solidFill>
              <a:srgbClr val="EEF4FC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355080" y="5184648"/>
            <a:ext cx="329184" cy="329184"/>
          </a:xfrm>
          <a:prstGeom prst="ellipse">
            <a:avLst/>
          </a:prstGeom>
          <a:solidFill>
            <a:srgbClr val="1D5FD1"/>
          </a:solidFill>
          <a:ln w="12700">
            <a:solidFill>
              <a:srgbClr val="1D5FD1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355080" y="518464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?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6812280" y="5148072"/>
            <a:ext cx="4663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2A5F"/>
                </a:solidFill>
              </a:rPr>
              <a:t>Cơ sở xin gia hạn, mở lại?</a:t>
            </a:r>
            <a:endParaRPr lang="en-US" sz="1300" dirty="0"/>
          </a:p>
        </p:txBody>
      </p:sp>
      <p:sp>
        <p:nvSpPr>
          <p:cNvPr id="43" name="Text 41"/>
          <p:cNvSpPr txBox="1"/>
          <p:nvPr/>
        </p:nvSpPr>
        <p:spPr>
          <a:xfrm>
            <a:off x="6812280" y="5522976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75A7D"/>
                </a:solidFill>
              </a:rPr>
              <a:t>Văn phòng gia hạn, mở lại — chuyển đề nghị kèm lý do.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C8BA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972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</a:rPr>
              <a:t>Cần hỗ trợ?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2377440"/>
            <a:ext cx="3383280" cy="2468880"/>
          </a:xfrm>
          <a:prstGeom prst="roundRect">
            <a:avLst>
              <a:gd name="adj" fmla="val 2963"/>
            </a:avLst>
          </a:prstGeom>
          <a:solidFill>
            <a:srgbClr val="17357A"/>
          </a:solidFill>
          <a:ln w="12700">
            <a:solidFill>
              <a:srgbClr val="17357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05840" y="2651760"/>
            <a:ext cx="502920" cy="502920"/>
          </a:xfrm>
          <a:prstGeom prst="ellipse">
            <a:avLst/>
          </a:prstGeom>
          <a:solidFill>
            <a:srgbClr val="F5B400"/>
          </a:solidFill>
          <a:ln w="12700">
            <a:solidFill>
              <a:srgbClr val="F5B40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05840" y="2651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32918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Phản hồi - Góp ý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1005840" y="374904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</a:rPr>
              <a:t>Menu </a:t>
            </a:r>
            <a:r>
              <a:rPr lang="en-US" sz="1300" b="1" dirty="0">
                <a:solidFill>
                  <a:srgbClr val="CADCFC"/>
                </a:solidFill>
              </a:rPr>
              <a:t>Hỗ trợ</a:t>
            </a:r>
            <a:r>
              <a:rPr lang="en-US" sz="1300" dirty="0">
                <a:solidFill>
                  <a:srgbClr val="CADCFC"/>
                </a:solidFill>
              </a:rPr>
              <a:t> › gửi lỗi, đề nghị, câu hỏi kèm ảnh chụp màn hình.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61688" y="2377440"/>
            <a:ext cx="3383280" cy="2468880"/>
          </a:xfrm>
          <a:prstGeom prst="roundRect">
            <a:avLst>
              <a:gd name="adj" fmla="val 2963"/>
            </a:avLst>
          </a:prstGeom>
          <a:solidFill>
            <a:srgbClr val="17357A"/>
          </a:solidFill>
          <a:ln w="12700">
            <a:solidFill>
              <a:srgbClr val="17357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36008" y="2651760"/>
            <a:ext cx="502920" cy="502920"/>
          </a:xfrm>
          <a:prstGeom prst="ellipse">
            <a:avLst/>
          </a:prstGeom>
          <a:solidFill>
            <a:srgbClr val="16A34A"/>
          </a:solidFill>
          <a:ln w="12700">
            <a:solidFill>
              <a:srgbClr val="16A34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636008" y="2651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4636008" y="32918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Hướng dẫn trên web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4636008" y="374904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</a:rPr>
              <a:t>Menu </a:t>
            </a:r>
            <a:r>
              <a:rPr lang="en-US" sz="1300" b="1" dirty="0">
                <a:solidFill>
                  <a:srgbClr val="CADCFC"/>
                </a:solidFill>
              </a:rPr>
              <a:t>Hỗ trợ</a:t>
            </a:r>
            <a:r>
              <a:rPr lang="en-US" sz="1300" dirty="0">
                <a:solidFill>
                  <a:srgbClr val="CADCFC"/>
                </a:solidFill>
              </a:rPr>
              <a:t> › </a:t>
            </a:r>
            <a:r>
              <a:rPr lang="en-US" sz="1300" b="1" dirty="0">
                <a:solidFill>
                  <a:srgbClr val="CADCFC"/>
                </a:solidFill>
              </a:rPr>
              <a:t>Hướng dẫn cho Lãnh đạo</a:t>
            </a:r>
            <a:r>
              <a:rPr lang="en-US" sz="1300" dirty="0">
                <a:solidFill>
                  <a:srgbClr val="CADCFC"/>
                </a:solidFill>
              </a:rPr>
              <a:t> — bản đầy đủ, luôn cập nhật mới nhất.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991856" y="2377440"/>
            <a:ext cx="3383280" cy="2468880"/>
          </a:xfrm>
          <a:prstGeom prst="roundRect">
            <a:avLst>
              <a:gd name="adj" fmla="val 2963"/>
            </a:avLst>
          </a:prstGeom>
          <a:solidFill>
            <a:srgbClr val="17357A"/>
          </a:solidFill>
          <a:ln w="12700">
            <a:solidFill>
              <a:srgbClr val="17357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66176" y="2651760"/>
            <a:ext cx="502920" cy="502920"/>
          </a:xfrm>
          <a:prstGeom prst="ellipse">
            <a:avLst/>
          </a:prstGeom>
          <a:solidFill>
            <a:srgbClr val="F2780C"/>
          </a:solidFill>
          <a:ln w="12700">
            <a:solidFill>
              <a:srgbClr val="F2780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66176" y="26517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8266176" y="329184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Văn phòng Thành Đoàn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8266176" y="3749040"/>
            <a:ext cx="2880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</a:rPr>
              <a:t>Cấp tài khoản, quyền, quên mật khẩu, gia hạn, mở lại báo cáo.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5394960"/>
            <a:ext cx="10698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dulieuthanhnien.thanhdoantphcm.com.vn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731520" y="603504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</a:rPr>
              <a:t>Thành Đoàn Thành phố Hồ Chí Minh · Cập nhật 27/10/2026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Thành Đoàn TP. Hồ Chí Minh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Hướng dẫn nghiệp vụ cho cán bộ cấp Thành</dc:title>
  <dc:subject>PptxGenJS Presentation</dc:subject>
  <dc:creator>Thành Đoàn TP. Hồ Chí Minh</dc:creator>
  <cp:lastModifiedBy>Thành Đoàn TP. Hồ Chí Minh</cp:lastModifiedBy>
  <cp:revision>1</cp:revision>
  <dcterms:created xsi:type="dcterms:W3CDTF">2026-10-28T07:19:36Z</dcterms:created>
  <dcterms:modified xsi:type="dcterms:W3CDTF">2026-10-28T07:19:36Z</dcterms:modified>
</cp:coreProperties>
</file>